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91" r:id="rId4"/>
    <p:sldId id="292" r:id="rId5"/>
    <p:sldId id="293" r:id="rId6"/>
    <p:sldId id="299" r:id="rId7"/>
    <p:sldId id="306" r:id="rId8"/>
    <p:sldId id="312" r:id="rId9"/>
    <p:sldId id="313" r:id="rId10"/>
    <p:sldId id="314" r:id="rId11"/>
    <p:sldId id="315" r:id="rId12"/>
    <p:sldId id="318" r:id="rId13"/>
    <p:sldId id="274" r:id="rId14"/>
    <p:sldId id="275" r:id="rId15"/>
    <p:sldId id="300" r:id="rId16"/>
    <p:sldId id="334" r:id="rId17"/>
    <p:sldId id="323" r:id="rId18"/>
    <p:sldId id="336" r:id="rId19"/>
    <p:sldId id="344" r:id="rId20"/>
    <p:sldId id="345" r:id="rId21"/>
    <p:sldId id="335" r:id="rId22"/>
    <p:sldId id="322" r:id="rId23"/>
    <p:sldId id="32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401" autoAdjust="0"/>
  </p:normalViewPr>
  <p:slideViewPr>
    <p:cSldViewPr snapToGrid="0">
      <p:cViewPr varScale="1">
        <p:scale>
          <a:sx n="72" d="100"/>
          <a:sy n="72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71391076115488E-2"/>
          <c:y val="3.9889349318306927E-2"/>
          <c:w val="0.92619527559055115"/>
          <c:h val="0.7712904642105012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  <a:alpha val="9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3D1-441D-A962-F798B775BBC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D1-441D-A962-F798B775BBC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D1-441D-A962-F798B775BBC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D1-441D-A962-F798B775BBC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E11888B-66E5-431F-BDF4-F22E4B53F96A}" type="VALUE">
                      <a:rPr lang="en-US" sz="2400" b="1" smtClean="0"/>
                      <a:pPr/>
                      <a:t>[VALUE]</a:t>
                    </a:fld>
                    <a:r>
                      <a:rPr lang="en-US" sz="2400" b="1" dirty="0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3D1-441D-A962-F798B775BBC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50073BC-02CD-4858-8E54-5E175C64BC1F}" type="VALUE">
                      <a:rPr lang="en-US" sz="2400" b="1" smtClean="0"/>
                      <a:pPr/>
                      <a:t>[VALUE]</a:t>
                    </a:fld>
                    <a:r>
                      <a:rPr lang="en-US" sz="2400" b="1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3D1-441D-A962-F798B775BB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Housing Retention</c:v>
                </c:pt>
                <c:pt idx="1">
                  <c:v>Recovery from Illegal Substances</c:v>
                </c:pt>
                <c:pt idx="2">
                  <c:v>Market Rate Employment (2014)</c:v>
                </c:pt>
                <c:pt idx="3">
                  <c:v>Family Reunification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</c:v>
                </c:pt>
                <c:pt idx="1">
                  <c:v>90</c:v>
                </c:pt>
                <c:pt idx="2" formatCode="0%">
                  <c:v>0.47</c:v>
                </c:pt>
                <c:pt idx="3" formatCode="0%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D1-441D-A962-F798B775BB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Housing Retention</c:v>
                </c:pt>
                <c:pt idx="1">
                  <c:v>Recovery from Illegal Substances</c:v>
                </c:pt>
                <c:pt idx="2">
                  <c:v>Market Rate Employment (2014)</c:v>
                </c:pt>
                <c:pt idx="3">
                  <c:v>Family Reunification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 formatCode="0%">
                  <c:v>0.53</c:v>
                </c:pt>
                <c:pt idx="3" formatCode="0%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D1-441D-A962-F798B775B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3047616"/>
        <c:axId val="283047944"/>
      </c:barChart>
      <c:catAx>
        <c:axId val="28304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3047944"/>
        <c:crosses val="autoZero"/>
        <c:auto val="1"/>
        <c:lblAlgn val="ctr"/>
        <c:lblOffset val="100"/>
        <c:noMultiLvlLbl val="0"/>
      </c:catAx>
      <c:valAx>
        <c:axId val="2830479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304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37188041410303"/>
          <c:y val="4.8674032980393835E-2"/>
          <c:w val="0.85628395363577214"/>
          <c:h val="0.90265193403921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Money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val>
            <c:numRef>
              <c:f>Sheet1!$A$2:$A$4</c:f>
              <c:numCache>
                <c:formatCode>[$$-409]#,##0_);\([$$-409]#,##0\)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F-47AA-AD06-B8C828247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828360"/>
        <c:axId val="363828688"/>
      </c:barChart>
      <c:catAx>
        <c:axId val="363828360"/>
        <c:scaling>
          <c:orientation val="minMax"/>
        </c:scaling>
        <c:delete val="1"/>
        <c:axPos val="b"/>
        <c:majorTickMark val="out"/>
        <c:minorTickMark val="none"/>
        <c:tickLblPos val="nextTo"/>
        <c:crossAx val="363828688"/>
        <c:crosses val="autoZero"/>
        <c:auto val="1"/>
        <c:lblAlgn val="ctr"/>
        <c:lblOffset val="100"/>
        <c:noMultiLvlLbl val="0"/>
      </c:catAx>
      <c:valAx>
        <c:axId val="363828688"/>
        <c:scaling>
          <c:orientation val="minMax"/>
          <c:max val="2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_);\([$$-409]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3828360"/>
        <c:crosses val="autoZero"/>
        <c:crossBetween val="between"/>
        <c:minorUnit val="5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D09FB-B708-48AB-8BA1-87EC3158B817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13102-5E77-47BB-8E84-8B65A58C3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7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13102-5E77-47BB-8E84-8B65A58C3D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7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13102-5E77-47BB-8E84-8B65A58C3D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13102-5E77-47BB-8E84-8B65A58C3D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13102-5E77-47BB-8E84-8B65A58C3D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13102-5E77-47BB-8E84-8B65A58C3D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13102-5E77-47BB-8E84-8B65A58C3D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13102-5E77-47BB-8E84-8B65A58C3D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3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3 kids in foster care = $200,000 - $225,000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13102-5E77-47BB-8E84-8B65A58C3D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24B-7127-4212-8AB7-301B04C33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7B55A-7AD2-4E9A-8A29-4CB81A4C9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F037-D104-4941-9DB3-F2A1E6A0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8BF-5FA6-4DF2-AEB3-CC2F41B3B11E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D3B1C-5202-447D-9ACC-44F31E25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6E875-064F-4959-A87A-9A27AA3B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919C-AACD-4931-AA09-C8FEABF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3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0DAB-AE8F-490B-95D5-41625E88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AC183-2BB9-434C-8E2E-8AC8BE084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C3F8-3090-4372-9FE3-BAEDF121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8BF-5FA6-4DF2-AEB3-CC2F41B3B11E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D19D3-6421-496F-BF76-D50C1C68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C0BC3-D1FB-47D5-B4ED-49AB3FC1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919C-AACD-4931-AA09-C8FEABF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DFD41-F895-4E45-8213-A41416CEE2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3D967-D319-4B06-BA56-8B939C1D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0EE70-DFF0-475D-9DA6-84A65AC7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8BF-5FA6-4DF2-AEB3-CC2F41B3B11E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6F8B7-E33C-4EAD-AB05-83C0F63B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44DA3-9D3A-46C6-B42E-E501246B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919C-AACD-4931-AA09-C8FEABF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7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AD3B-13EC-4040-B429-FA369F96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A40D1-1E8D-4CFD-9E93-5AC268508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394B0-F1E6-47A0-934C-24D52EFB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8BF-5FA6-4DF2-AEB3-CC2F41B3B11E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B2F7F-804B-4B8A-BD1F-D8B91DAA3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AABF6-5321-462E-9235-C54682C1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919C-AACD-4931-AA09-C8FEABF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5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A9DE-D9B3-4DDE-89C0-58276491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A490E-39F2-4084-AFDC-237AF23E1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BF069-5479-47A3-B461-ED841D2C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8BF-5FA6-4DF2-AEB3-CC2F41B3B11E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9F20C-3F02-4B57-8A06-D0ED698F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1DFA7-9F88-4727-8E0A-F1C5744D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919C-AACD-4931-AA09-C8FEABF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1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0A9BD-C5E2-4386-88E7-F60B2D15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847FD-F962-40CD-AB3A-A4AD226ED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7B380-953A-4BFD-87E3-E11861796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13514-A46A-4144-A080-55577F13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8BF-5FA6-4DF2-AEB3-CC2F41B3B11E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9A9DA-A2C2-4F7A-85EF-F9412B5C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9E2D1-1688-41F1-A634-F289B235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919C-AACD-4931-AA09-C8FEABF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7700-2238-4737-8978-EBBEAEA8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5BA41-AA7E-4D7E-B880-BD5D295E6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F30E0-4163-4615-BC9E-FCABC61FC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827B6-5012-4E45-84B1-4CC51F104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D1917-D08C-4F34-A683-ABD0B2A5D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52A75C-427C-41AD-8066-1E84FCD6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8BF-5FA6-4DF2-AEB3-CC2F41B3B11E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64C43-C757-478D-9492-1E29E09F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B0EE9-B183-4A11-B033-89C2BD54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919C-AACD-4931-AA09-C8FEABF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0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D163-B2A7-41C6-B6D9-B310E30C0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8BA7E-9697-4E93-BF4A-F24AB02E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8BF-5FA6-4DF2-AEB3-CC2F41B3B11E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48430-4262-4A36-9B52-A28750F9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F889A-74A3-4757-A46A-DF4FA627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919C-AACD-4931-AA09-C8FEABF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3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C93F5-180F-4F09-9FE7-BEBD99E5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8BF-5FA6-4DF2-AEB3-CC2F41B3B11E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E363B-474E-488C-B736-0EDD3EE4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FD09D-1751-47C1-962A-BE93AE34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919C-AACD-4931-AA09-C8FEABF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3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886B-50CB-44C5-BAE2-0F25D0E17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62D1F-A1AB-4C7C-8D97-EA1E2CDF1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231B2-12CF-47E5-ABE5-D54BDDB50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63A0F-5662-46B6-A373-6C1F3D9C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8BF-5FA6-4DF2-AEB3-CC2F41B3B11E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5DC83-DC03-4B85-818F-C494ABE2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5BD12-0A3B-475F-85EE-DF42E89A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919C-AACD-4931-AA09-C8FEABF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0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D211-4B5B-4048-9155-0C48EF4E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42AFCA-EBA2-4BE8-84A8-B9E0279FC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E5FAD-347A-4FF8-AE00-63446F894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78C24-3A42-4FAD-8F95-DC54454E8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8BF-5FA6-4DF2-AEB3-CC2F41B3B11E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DD4B4-06A7-453D-BB44-355E6AB9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8D7E5-9B6A-49DD-8C68-AD2B374B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919C-AACD-4931-AA09-C8FEABF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66C657-05EA-4F5E-B07E-5664CAE6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7F4FF-3C6C-42CC-8887-3DF5BBAC5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C963D-87B9-40FF-9DBB-B2ED6ADE8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88BF-5FA6-4DF2-AEB3-CC2F41B3B11E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5D298-0E55-4BF7-A7C1-1B14D1FBC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E3519-7007-4D4D-B006-67213EAC9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9919C-AACD-4931-AA09-C8FEABF0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7.sv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.jpg"/><Relationship Id="rId10" Type="http://schemas.openxmlformats.org/officeDocument/2006/relationships/image" Target="../media/image30.png"/><Relationship Id="rId4" Type="http://schemas.openxmlformats.org/officeDocument/2006/relationships/image" Target="../media/image25.svg"/><Relationship Id="rId9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3.pn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maroon@rhd.or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hd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7171AE-C359-41C1-9371-66CD990C2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7104" y="377726"/>
            <a:ext cx="4800600" cy="3173413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en-US" altLang="en-US" sz="6000" dirty="0">
                <a:solidFill>
                  <a:srgbClr val="4F6228"/>
                </a:solidFill>
                <a:latin typeface="Clearface Gothic LT Std" panose="000008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6000" dirty="0">
                <a:solidFill>
                  <a:srgbClr val="4F6228"/>
                </a:solidFill>
                <a:latin typeface="Clearface Gothic LT Std" panose="000008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6000" dirty="0">
                <a:solidFill>
                  <a:srgbClr val="4F6228"/>
                </a:solidFill>
                <a:latin typeface="Clearface Gothic LT Std" panose="000008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6000" dirty="0">
                <a:solidFill>
                  <a:srgbClr val="4F6228"/>
                </a:solidFill>
                <a:latin typeface="Clearface Gothic LT Std" panose="000008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6000" dirty="0">
                <a:solidFill>
                  <a:srgbClr val="4F6228"/>
                </a:solidFill>
                <a:latin typeface="Clearface Gothic LT Std" panose="000008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6000" dirty="0">
                <a:solidFill>
                  <a:srgbClr val="4F6228"/>
                </a:solidFill>
                <a:latin typeface="Clearface Gothic LT Std" panose="000008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6000" dirty="0">
                <a:solidFill>
                  <a:srgbClr val="4F6228"/>
                </a:solidFill>
                <a:latin typeface="Clearface Gothic LT Std" panose="000008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6000" dirty="0">
                <a:solidFill>
                  <a:srgbClr val="4F6228"/>
                </a:solidFill>
                <a:latin typeface="Clearface Gothic LT Std" panose="000008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Camden Supportive Housing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F20BDC-8024-476F-A444-2A79A2FF1D87}"/>
              </a:ext>
            </a:extLst>
          </p:cNvPr>
          <p:cNvSpPr/>
          <p:nvPr/>
        </p:nvSpPr>
        <p:spPr>
          <a:xfrm>
            <a:off x="0" y="3799973"/>
            <a:ext cx="12208408" cy="2430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376BE17-71BE-488F-8969-CBAFF9653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7104" y="3845364"/>
            <a:ext cx="4191000" cy="1905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latin typeface="Clearface Gothic LT Std" panose="000008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Bill Maroon, MSW</a:t>
            </a:r>
          </a:p>
          <a:p>
            <a:pPr algn="l" eaLnBrk="1" hangingPunct="1"/>
            <a:r>
              <a:rPr lang="en-US" altLang="en-US" sz="2400" i="1" dirty="0">
                <a:latin typeface="Clearface Gothic LT Std" panose="000008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Business and Organizational Development Specialist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730612-E461-49DD-9811-9EEBBE959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32" y="545838"/>
            <a:ext cx="4510476" cy="48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2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  <a:ln>
            <a:noFill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E5D868-9B0D-4584-8141-F2A9D143A463}"/>
              </a:ext>
            </a:extLst>
          </p:cNvPr>
          <p:cNvSpPr txBox="1">
            <a:spLocks/>
          </p:cNvSpPr>
          <p:nvPr/>
        </p:nvSpPr>
        <p:spPr>
          <a:xfrm>
            <a:off x="128922" y="246933"/>
            <a:ext cx="11714813" cy="5678487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HOUSING RETENTION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(87%)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6AC8CD2-67A8-4B3F-9724-30A438135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923" y="5755680"/>
            <a:ext cx="944504" cy="773416"/>
          </a:xfrm>
          <a:prstGeom prst="rect">
            <a:avLst/>
          </a:prstGeom>
        </p:spPr>
      </p:pic>
      <p:pic>
        <p:nvPicPr>
          <p:cNvPr id="158" name="Graphic 157">
            <a:extLst>
              <a:ext uri="{FF2B5EF4-FFF2-40B4-BE49-F238E27FC236}">
                <a16:creationId xmlns:a16="http://schemas.microsoft.com/office/drawing/2014/main" id="{2AA7B2C5-F01F-488B-8895-89029945F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427" y="5755680"/>
            <a:ext cx="944504" cy="773416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501AF8AC-5952-4DCB-A2EE-A3DC30EC8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9129" y="5755680"/>
            <a:ext cx="944504" cy="773416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:a16="http://schemas.microsoft.com/office/drawing/2014/main" id="{7CEF1886-F6F1-473C-A6DD-B4AB4D4DE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2435" y="5755680"/>
            <a:ext cx="944504" cy="773416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DE73D150-84A0-46A4-8CD7-C27C2A409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6939" y="5755680"/>
            <a:ext cx="944504" cy="773416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217B7159-838D-40D5-A655-11150CB57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7201" y="5755680"/>
            <a:ext cx="944504" cy="773416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4C35CB9E-F038-49AC-A5CB-23CE3E946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1705" y="5755680"/>
            <a:ext cx="944504" cy="773416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0C740B9C-3DE5-41EA-A37F-42AE117E19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7407" y="5755680"/>
            <a:ext cx="944504" cy="773416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9517E8D1-75DD-4535-BDE2-873164D37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0713" y="5755680"/>
            <a:ext cx="944504" cy="773416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01937636-C7E9-4DFD-908C-2CE34C59D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5217" y="5755680"/>
            <a:ext cx="944504" cy="77341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5B4A7E-792E-450D-B6C7-A7D3C4E78320}"/>
              </a:ext>
            </a:extLst>
          </p:cNvPr>
          <p:cNvGrpSpPr/>
          <p:nvPr/>
        </p:nvGrpSpPr>
        <p:grpSpPr>
          <a:xfrm>
            <a:off x="128921" y="4948131"/>
            <a:ext cx="9420798" cy="773416"/>
            <a:chOff x="128921" y="4948131"/>
            <a:chExt cx="9420798" cy="773416"/>
          </a:xfrm>
          <a:solidFill>
            <a:schemeClr val="tx1"/>
          </a:solidFill>
        </p:grpSpPr>
        <p:pic>
          <p:nvPicPr>
            <p:cNvPr id="168" name="Graphic 167">
              <a:extLst>
                <a:ext uri="{FF2B5EF4-FFF2-40B4-BE49-F238E27FC236}">
                  <a16:creationId xmlns:a16="http://schemas.microsoft.com/office/drawing/2014/main" id="{F12A4494-F7E5-4710-B7F2-2BF167301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8921" y="4948131"/>
              <a:ext cx="944504" cy="773416"/>
            </a:xfrm>
            <a:prstGeom prst="rect">
              <a:avLst/>
            </a:prstGeom>
          </p:spPr>
        </p:pic>
        <p:pic>
          <p:nvPicPr>
            <p:cNvPr id="169" name="Graphic 168">
              <a:extLst>
                <a:ext uri="{FF2B5EF4-FFF2-40B4-BE49-F238E27FC236}">
                  <a16:creationId xmlns:a16="http://schemas.microsoft.com/office/drawing/2014/main" id="{543CB14D-DF3A-4E8C-A77A-B343A3B9B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3425" y="4948131"/>
              <a:ext cx="944504" cy="773416"/>
            </a:xfrm>
            <a:prstGeom prst="rect">
              <a:avLst/>
            </a:prstGeom>
          </p:spPr>
        </p:pic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BD14A38A-AABB-4CBD-B7DE-1382279AB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29127" y="4948131"/>
              <a:ext cx="944504" cy="773416"/>
            </a:xfrm>
            <a:prstGeom prst="rect">
              <a:avLst/>
            </a:prstGeom>
          </p:spPr>
        </p:pic>
        <p:pic>
          <p:nvPicPr>
            <p:cNvPr id="171" name="Graphic 170">
              <a:extLst>
                <a:ext uri="{FF2B5EF4-FFF2-40B4-BE49-F238E27FC236}">
                  <a16:creationId xmlns:a16="http://schemas.microsoft.com/office/drawing/2014/main" id="{2E987332-CDD1-44A9-85A1-E40B88B88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62433" y="4948131"/>
              <a:ext cx="944504" cy="773416"/>
            </a:xfrm>
            <a:prstGeom prst="rect">
              <a:avLst/>
            </a:prstGeom>
          </p:spPr>
        </p:pic>
        <p:pic>
          <p:nvPicPr>
            <p:cNvPr id="172" name="Graphic 171">
              <a:extLst>
                <a:ext uri="{FF2B5EF4-FFF2-40B4-BE49-F238E27FC236}">
                  <a16:creationId xmlns:a16="http://schemas.microsoft.com/office/drawing/2014/main" id="{BCAF6D91-58EB-4D97-82B4-1E37CE336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06937" y="4948131"/>
              <a:ext cx="944504" cy="773416"/>
            </a:xfrm>
            <a:prstGeom prst="rect">
              <a:avLst/>
            </a:prstGeom>
          </p:spPr>
        </p:pic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44DF3799-02B3-45E5-B176-0CD38A243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27199" y="4948131"/>
              <a:ext cx="944504" cy="773416"/>
            </a:xfrm>
            <a:prstGeom prst="rect">
              <a:avLst/>
            </a:prstGeom>
          </p:spPr>
        </p:pic>
        <p:pic>
          <p:nvPicPr>
            <p:cNvPr id="174" name="Graphic 173">
              <a:extLst>
                <a:ext uri="{FF2B5EF4-FFF2-40B4-BE49-F238E27FC236}">
                  <a16:creationId xmlns:a16="http://schemas.microsoft.com/office/drawing/2014/main" id="{9F20411A-90F2-4F8B-931E-66664047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71703" y="4948131"/>
              <a:ext cx="944504" cy="773416"/>
            </a:xfrm>
            <a:prstGeom prst="rect">
              <a:avLst/>
            </a:prstGeom>
          </p:spPr>
        </p:pic>
        <p:pic>
          <p:nvPicPr>
            <p:cNvPr id="175" name="Graphic 174">
              <a:extLst>
                <a:ext uri="{FF2B5EF4-FFF2-40B4-BE49-F238E27FC236}">
                  <a16:creationId xmlns:a16="http://schemas.microsoft.com/office/drawing/2014/main" id="{60AF6772-79EA-4EDC-A255-3708C6EE0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27405" y="4948131"/>
              <a:ext cx="944504" cy="773416"/>
            </a:xfrm>
            <a:prstGeom prst="rect">
              <a:avLst/>
            </a:prstGeom>
          </p:spPr>
        </p:pic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1D58E22F-35CD-448C-9956-F3DBF9094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60711" y="4948131"/>
              <a:ext cx="944504" cy="773416"/>
            </a:xfrm>
            <a:prstGeom prst="rect">
              <a:avLst/>
            </a:prstGeom>
          </p:spPr>
        </p:pic>
        <p:pic>
          <p:nvPicPr>
            <p:cNvPr id="177" name="Graphic 176">
              <a:extLst>
                <a:ext uri="{FF2B5EF4-FFF2-40B4-BE49-F238E27FC236}">
                  <a16:creationId xmlns:a16="http://schemas.microsoft.com/office/drawing/2014/main" id="{9228D371-0CD3-4BB5-8437-C0CD0F8BA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05215" y="4948131"/>
              <a:ext cx="944504" cy="773416"/>
            </a:xfrm>
            <a:prstGeom prst="rect">
              <a:avLst/>
            </a:prstGeom>
          </p:spPr>
        </p:pic>
      </p:grpSp>
      <p:pic>
        <p:nvPicPr>
          <p:cNvPr id="179" name="Graphic 178">
            <a:extLst>
              <a:ext uri="{FF2B5EF4-FFF2-40B4-BE49-F238E27FC236}">
                <a16:creationId xmlns:a16="http://schemas.microsoft.com/office/drawing/2014/main" id="{4303C4B8-3131-4B61-B442-28618588B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921" y="4170160"/>
            <a:ext cx="944504" cy="773416"/>
          </a:xfrm>
          <a:prstGeom prst="rect">
            <a:avLst/>
          </a:prstGeom>
        </p:spPr>
      </p:pic>
      <p:pic>
        <p:nvPicPr>
          <p:cNvPr id="180" name="Graphic 179">
            <a:extLst>
              <a:ext uri="{FF2B5EF4-FFF2-40B4-BE49-F238E27FC236}">
                <a16:creationId xmlns:a16="http://schemas.microsoft.com/office/drawing/2014/main" id="{E997C392-A02B-4756-9A37-2E700253A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3425" y="4170160"/>
            <a:ext cx="944504" cy="773416"/>
          </a:xfrm>
          <a:prstGeom prst="rect">
            <a:avLst/>
          </a:prstGeom>
        </p:spPr>
      </p:pic>
      <p:pic>
        <p:nvPicPr>
          <p:cNvPr id="181" name="Graphic 180">
            <a:extLst>
              <a:ext uri="{FF2B5EF4-FFF2-40B4-BE49-F238E27FC236}">
                <a16:creationId xmlns:a16="http://schemas.microsoft.com/office/drawing/2014/main" id="{934AC430-AAFB-4CA1-887A-BF945FDD1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29127" y="4170160"/>
            <a:ext cx="944504" cy="773416"/>
          </a:xfrm>
          <a:prstGeom prst="rect">
            <a:avLst/>
          </a:prstGeom>
        </p:spPr>
      </p:pic>
      <p:pic>
        <p:nvPicPr>
          <p:cNvPr id="182" name="Graphic 181">
            <a:extLst>
              <a:ext uri="{FF2B5EF4-FFF2-40B4-BE49-F238E27FC236}">
                <a16:creationId xmlns:a16="http://schemas.microsoft.com/office/drawing/2014/main" id="{1FC933A0-E9CF-4B59-B4A2-0AF9DACA1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62433" y="4170160"/>
            <a:ext cx="944504" cy="773416"/>
          </a:xfrm>
          <a:prstGeom prst="rect">
            <a:avLst/>
          </a:prstGeom>
        </p:spPr>
      </p:pic>
      <p:sp>
        <p:nvSpPr>
          <p:cNvPr id="65" name="Wave 64">
            <a:extLst>
              <a:ext uri="{FF2B5EF4-FFF2-40B4-BE49-F238E27FC236}">
                <a16:creationId xmlns:a16="http://schemas.microsoft.com/office/drawing/2014/main" id="{870A80F3-B7B6-4305-B247-282C3E16AD85}"/>
              </a:ext>
            </a:extLst>
          </p:cNvPr>
          <p:cNvSpPr/>
          <p:nvPr/>
        </p:nvSpPr>
        <p:spPr>
          <a:xfrm>
            <a:off x="7929448" y="979844"/>
            <a:ext cx="4180967" cy="3276600"/>
          </a:xfrm>
          <a:prstGeom prst="wave">
            <a:avLst>
              <a:gd name="adj1" fmla="val 5523"/>
              <a:gd name="adj2" fmla="val -609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/24</a:t>
            </a:r>
            <a:endParaRPr lang="en-US" sz="66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EVICTIONS</a:t>
            </a:r>
          </a:p>
          <a:p>
            <a:pPr lvl="0"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discharge from services</a:t>
            </a:r>
          </a:p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5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  <a:ln>
            <a:noFill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E5D868-9B0D-4584-8141-F2A9D143A463}"/>
              </a:ext>
            </a:extLst>
          </p:cNvPr>
          <p:cNvSpPr txBox="1">
            <a:spLocks/>
          </p:cNvSpPr>
          <p:nvPr/>
        </p:nvSpPr>
        <p:spPr>
          <a:xfrm>
            <a:off x="128922" y="246933"/>
            <a:ext cx="11714813" cy="5678487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HOUSING RETENTION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(87%)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6AC8CD2-67A8-4B3F-9724-30A438135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923" y="5755680"/>
            <a:ext cx="944504" cy="773416"/>
          </a:xfrm>
          <a:prstGeom prst="rect">
            <a:avLst/>
          </a:prstGeom>
        </p:spPr>
      </p:pic>
      <p:pic>
        <p:nvPicPr>
          <p:cNvPr id="158" name="Graphic 157">
            <a:extLst>
              <a:ext uri="{FF2B5EF4-FFF2-40B4-BE49-F238E27FC236}">
                <a16:creationId xmlns:a16="http://schemas.microsoft.com/office/drawing/2014/main" id="{2AA7B2C5-F01F-488B-8895-89029945F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427" y="5755680"/>
            <a:ext cx="944504" cy="773416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501AF8AC-5952-4DCB-A2EE-A3DC30EC8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9129" y="5755680"/>
            <a:ext cx="944504" cy="773416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:a16="http://schemas.microsoft.com/office/drawing/2014/main" id="{7CEF1886-F6F1-473C-A6DD-B4AB4D4DE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2435" y="5755680"/>
            <a:ext cx="944504" cy="773416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DE73D150-84A0-46A4-8CD7-C27C2A409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6939" y="5755680"/>
            <a:ext cx="944504" cy="773416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217B7159-838D-40D5-A655-11150CB57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7201" y="5755680"/>
            <a:ext cx="944504" cy="773416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4C35CB9E-F038-49AC-A5CB-23CE3E946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1705" y="5755680"/>
            <a:ext cx="944504" cy="773416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0C740B9C-3DE5-41EA-A37F-42AE117E19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7407" y="5755680"/>
            <a:ext cx="944504" cy="773416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9517E8D1-75DD-4535-BDE2-873164D37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0713" y="5755680"/>
            <a:ext cx="944504" cy="773416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01937636-C7E9-4DFD-908C-2CE34C59DB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05217" y="5755680"/>
            <a:ext cx="944504" cy="77341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5B4A7E-792E-450D-B6C7-A7D3C4E78320}"/>
              </a:ext>
            </a:extLst>
          </p:cNvPr>
          <p:cNvGrpSpPr/>
          <p:nvPr/>
        </p:nvGrpSpPr>
        <p:grpSpPr>
          <a:xfrm>
            <a:off x="128921" y="4948131"/>
            <a:ext cx="9420798" cy="773416"/>
            <a:chOff x="128921" y="4948131"/>
            <a:chExt cx="9420798" cy="773416"/>
          </a:xfrm>
          <a:solidFill>
            <a:schemeClr val="tx1"/>
          </a:solidFill>
        </p:grpSpPr>
        <p:pic>
          <p:nvPicPr>
            <p:cNvPr id="168" name="Graphic 167">
              <a:extLst>
                <a:ext uri="{FF2B5EF4-FFF2-40B4-BE49-F238E27FC236}">
                  <a16:creationId xmlns:a16="http://schemas.microsoft.com/office/drawing/2014/main" id="{F12A4494-F7E5-4710-B7F2-2BF167301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8921" y="4948131"/>
              <a:ext cx="944504" cy="773416"/>
            </a:xfrm>
            <a:prstGeom prst="rect">
              <a:avLst/>
            </a:prstGeom>
          </p:spPr>
        </p:pic>
        <p:pic>
          <p:nvPicPr>
            <p:cNvPr id="169" name="Graphic 168">
              <a:extLst>
                <a:ext uri="{FF2B5EF4-FFF2-40B4-BE49-F238E27FC236}">
                  <a16:creationId xmlns:a16="http://schemas.microsoft.com/office/drawing/2014/main" id="{543CB14D-DF3A-4E8C-A77A-B343A3B9B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3425" y="4948131"/>
              <a:ext cx="944504" cy="773416"/>
            </a:xfrm>
            <a:prstGeom prst="rect">
              <a:avLst/>
            </a:prstGeom>
          </p:spPr>
        </p:pic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BD14A38A-AABB-4CBD-B7DE-1382279AB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29127" y="4948131"/>
              <a:ext cx="944504" cy="773416"/>
            </a:xfrm>
            <a:prstGeom prst="rect">
              <a:avLst/>
            </a:prstGeom>
          </p:spPr>
        </p:pic>
        <p:pic>
          <p:nvPicPr>
            <p:cNvPr id="171" name="Graphic 170">
              <a:extLst>
                <a:ext uri="{FF2B5EF4-FFF2-40B4-BE49-F238E27FC236}">
                  <a16:creationId xmlns:a16="http://schemas.microsoft.com/office/drawing/2014/main" id="{2E987332-CDD1-44A9-85A1-E40B88B88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62433" y="4948131"/>
              <a:ext cx="944504" cy="773416"/>
            </a:xfrm>
            <a:prstGeom prst="rect">
              <a:avLst/>
            </a:prstGeom>
          </p:spPr>
        </p:pic>
        <p:pic>
          <p:nvPicPr>
            <p:cNvPr id="172" name="Graphic 171">
              <a:extLst>
                <a:ext uri="{FF2B5EF4-FFF2-40B4-BE49-F238E27FC236}">
                  <a16:creationId xmlns:a16="http://schemas.microsoft.com/office/drawing/2014/main" id="{BCAF6D91-58EB-4D97-82B4-1E37CE336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06937" y="4948131"/>
              <a:ext cx="944504" cy="773416"/>
            </a:xfrm>
            <a:prstGeom prst="rect">
              <a:avLst/>
            </a:prstGeom>
          </p:spPr>
        </p:pic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44DF3799-02B3-45E5-B176-0CD38A243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199" y="4948131"/>
              <a:ext cx="944504" cy="773416"/>
            </a:xfrm>
            <a:prstGeom prst="rect">
              <a:avLst/>
            </a:prstGeom>
          </p:spPr>
        </p:pic>
        <p:pic>
          <p:nvPicPr>
            <p:cNvPr id="174" name="Graphic 173">
              <a:extLst>
                <a:ext uri="{FF2B5EF4-FFF2-40B4-BE49-F238E27FC236}">
                  <a16:creationId xmlns:a16="http://schemas.microsoft.com/office/drawing/2014/main" id="{9F20411A-90F2-4F8B-931E-66664047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71703" y="4948131"/>
              <a:ext cx="944504" cy="773416"/>
            </a:xfrm>
            <a:prstGeom prst="rect">
              <a:avLst/>
            </a:prstGeom>
          </p:spPr>
        </p:pic>
        <p:pic>
          <p:nvPicPr>
            <p:cNvPr id="175" name="Graphic 174">
              <a:extLst>
                <a:ext uri="{FF2B5EF4-FFF2-40B4-BE49-F238E27FC236}">
                  <a16:creationId xmlns:a16="http://schemas.microsoft.com/office/drawing/2014/main" id="{60AF6772-79EA-4EDC-A255-3708C6EE0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27405" y="4948131"/>
              <a:ext cx="944504" cy="773416"/>
            </a:xfrm>
            <a:prstGeom prst="rect">
              <a:avLst/>
            </a:prstGeom>
          </p:spPr>
        </p:pic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1D58E22F-35CD-448C-9956-F3DBF9094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60711" y="4948131"/>
              <a:ext cx="944504" cy="773416"/>
            </a:xfrm>
            <a:prstGeom prst="rect">
              <a:avLst/>
            </a:prstGeom>
          </p:spPr>
        </p:pic>
        <p:pic>
          <p:nvPicPr>
            <p:cNvPr id="177" name="Graphic 176">
              <a:extLst>
                <a:ext uri="{FF2B5EF4-FFF2-40B4-BE49-F238E27FC236}">
                  <a16:creationId xmlns:a16="http://schemas.microsoft.com/office/drawing/2014/main" id="{9228D371-0CD3-4BB5-8437-C0CD0F8BA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605215" y="4948131"/>
              <a:ext cx="944504" cy="773416"/>
            </a:xfrm>
            <a:prstGeom prst="rect">
              <a:avLst/>
            </a:prstGeom>
          </p:spPr>
        </p:pic>
      </p:grpSp>
      <p:pic>
        <p:nvPicPr>
          <p:cNvPr id="179" name="Graphic 178">
            <a:extLst>
              <a:ext uri="{FF2B5EF4-FFF2-40B4-BE49-F238E27FC236}">
                <a16:creationId xmlns:a16="http://schemas.microsoft.com/office/drawing/2014/main" id="{4303C4B8-3131-4B61-B442-28618588B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8921" y="4170160"/>
            <a:ext cx="944504" cy="773416"/>
          </a:xfrm>
          <a:prstGeom prst="rect">
            <a:avLst/>
          </a:prstGeom>
        </p:spPr>
      </p:pic>
      <p:pic>
        <p:nvPicPr>
          <p:cNvPr id="180" name="Graphic 179">
            <a:extLst>
              <a:ext uri="{FF2B5EF4-FFF2-40B4-BE49-F238E27FC236}">
                <a16:creationId xmlns:a16="http://schemas.microsoft.com/office/drawing/2014/main" id="{E997C392-A02B-4756-9A37-2E700253A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3425" y="4170160"/>
            <a:ext cx="944504" cy="773416"/>
          </a:xfrm>
          <a:prstGeom prst="rect">
            <a:avLst/>
          </a:prstGeom>
        </p:spPr>
      </p:pic>
      <p:pic>
        <p:nvPicPr>
          <p:cNvPr id="181" name="Graphic 180">
            <a:extLst>
              <a:ext uri="{FF2B5EF4-FFF2-40B4-BE49-F238E27FC236}">
                <a16:creationId xmlns:a16="http://schemas.microsoft.com/office/drawing/2014/main" id="{934AC430-AAFB-4CA1-887A-BF945FDD1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9127" y="4170160"/>
            <a:ext cx="944504" cy="773416"/>
          </a:xfrm>
          <a:prstGeom prst="rect">
            <a:avLst/>
          </a:prstGeom>
        </p:spPr>
      </p:pic>
      <p:pic>
        <p:nvPicPr>
          <p:cNvPr id="182" name="Graphic 181">
            <a:extLst>
              <a:ext uri="{FF2B5EF4-FFF2-40B4-BE49-F238E27FC236}">
                <a16:creationId xmlns:a16="http://schemas.microsoft.com/office/drawing/2014/main" id="{1FC933A0-E9CF-4B59-B4A2-0AF9DACA1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2433" y="4170160"/>
            <a:ext cx="944504" cy="773416"/>
          </a:xfrm>
          <a:prstGeom prst="rect">
            <a:avLst/>
          </a:prstGeom>
        </p:spPr>
      </p:pic>
      <p:sp>
        <p:nvSpPr>
          <p:cNvPr id="65" name="Wave 64">
            <a:extLst>
              <a:ext uri="{FF2B5EF4-FFF2-40B4-BE49-F238E27FC236}">
                <a16:creationId xmlns:a16="http://schemas.microsoft.com/office/drawing/2014/main" id="{870A80F3-B7B6-4305-B247-282C3E16AD85}"/>
              </a:ext>
            </a:extLst>
          </p:cNvPr>
          <p:cNvSpPr/>
          <p:nvPr/>
        </p:nvSpPr>
        <p:spPr>
          <a:xfrm>
            <a:off x="7929448" y="979844"/>
            <a:ext cx="4180967" cy="3276600"/>
          </a:xfrm>
          <a:prstGeom prst="wave">
            <a:avLst>
              <a:gd name="adj1" fmla="val 5523"/>
              <a:gd name="adj2" fmla="val -609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/24</a:t>
            </a:r>
            <a:endParaRPr lang="en-US" sz="66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medical reasons</a:t>
            </a:r>
          </a:p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2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  <a:ln>
            <a:noFill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E5D868-9B0D-4584-8141-F2A9D143A463}"/>
              </a:ext>
            </a:extLst>
          </p:cNvPr>
          <p:cNvSpPr txBox="1">
            <a:spLocks/>
          </p:cNvSpPr>
          <p:nvPr/>
        </p:nvSpPr>
        <p:spPr>
          <a:xfrm>
            <a:off x="128922" y="246933"/>
            <a:ext cx="11714813" cy="5678487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HOUSING RETENTION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(87%)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6AC8CD2-67A8-4B3F-9724-30A438135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923" y="5755680"/>
            <a:ext cx="944504" cy="773416"/>
          </a:xfrm>
          <a:prstGeom prst="rect">
            <a:avLst/>
          </a:prstGeom>
        </p:spPr>
      </p:pic>
      <p:pic>
        <p:nvPicPr>
          <p:cNvPr id="158" name="Graphic 157">
            <a:extLst>
              <a:ext uri="{FF2B5EF4-FFF2-40B4-BE49-F238E27FC236}">
                <a16:creationId xmlns:a16="http://schemas.microsoft.com/office/drawing/2014/main" id="{2AA7B2C5-F01F-488B-8895-89029945F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427" y="5755680"/>
            <a:ext cx="944504" cy="773416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501AF8AC-5952-4DCB-A2EE-A3DC30EC8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9129" y="5755680"/>
            <a:ext cx="944504" cy="773416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:a16="http://schemas.microsoft.com/office/drawing/2014/main" id="{7CEF1886-F6F1-473C-A6DD-B4AB4D4DE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2435" y="5755680"/>
            <a:ext cx="944504" cy="773416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DE73D150-84A0-46A4-8CD7-C27C2A409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6939" y="5755680"/>
            <a:ext cx="944504" cy="773416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217B7159-838D-40D5-A655-11150CB57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7201" y="5755680"/>
            <a:ext cx="944504" cy="773416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4C35CB9E-F038-49AC-A5CB-23CE3E946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1705" y="5755680"/>
            <a:ext cx="944504" cy="773416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0C740B9C-3DE5-41EA-A37F-42AE117E1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7407" y="5755680"/>
            <a:ext cx="944504" cy="773416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9517E8D1-75DD-4535-BDE2-873164D37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0713" y="5755680"/>
            <a:ext cx="944504" cy="773416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01937636-C7E9-4DFD-908C-2CE34C59D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5217" y="5755680"/>
            <a:ext cx="944504" cy="77341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5B4A7E-792E-450D-B6C7-A7D3C4E78320}"/>
              </a:ext>
            </a:extLst>
          </p:cNvPr>
          <p:cNvGrpSpPr/>
          <p:nvPr/>
        </p:nvGrpSpPr>
        <p:grpSpPr>
          <a:xfrm>
            <a:off x="128921" y="4948131"/>
            <a:ext cx="9420798" cy="773416"/>
            <a:chOff x="128921" y="4948131"/>
            <a:chExt cx="9420798" cy="773416"/>
          </a:xfrm>
          <a:solidFill>
            <a:schemeClr val="tx1"/>
          </a:solidFill>
        </p:grpSpPr>
        <p:pic>
          <p:nvPicPr>
            <p:cNvPr id="168" name="Graphic 167">
              <a:extLst>
                <a:ext uri="{FF2B5EF4-FFF2-40B4-BE49-F238E27FC236}">
                  <a16:creationId xmlns:a16="http://schemas.microsoft.com/office/drawing/2014/main" id="{F12A4494-F7E5-4710-B7F2-2BF167301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8921" y="4948131"/>
              <a:ext cx="944504" cy="773416"/>
            </a:xfrm>
            <a:prstGeom prst="rect">
              <a:avLst/>
            </a:prstGeom>
          </p:spPr>
        </p:pic>
        <p:pic>
          <p:nvPicPr>
            <p:cNvPr id="169" name="Graphic 168">
              <a:extLst>
                <a:ext uri="{FF2B5EF4-FFF2-40B4-BE49-F238E27FC236}">
                  <a16:creationId xmlns:a16="http://schemas.microsoft.com/office/drawing/2014/main" id="{543CB14D-DF3A-4E8C-A77A-B343A3B9B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3425" y="4948131"/>
              <a:ext cx="944504" cy="773416"/>
            </a:xfrm>
            <a:prstGeom prst="rect">
              <a:avLst/>
            </a:prstGeom>
          </p:spPr>
        </p:pic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BD14A38A-AABB-4CBD-B7DE-1382279AB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29127" y="4948131"/>
              <a:ext cx="944504" cy="773416"/>
            </a:xfrm>
            <a:prstGeom prst="rect">
              <a:avLst/>
            </a:prstGeom>
          </p:spPr>
        </p:pic>
        <p:pic>
          <p:nvPicPr>
            <p:cNvPr id="171" name="Graphic 170">
              <a:extLst>
                <a:ext uri="{FF2B5EF4-FFF2-40B4-BE49-F238E27FC236}">
                  <a16:creationId xmlns:a16="http://schemas.microsoft.com/office/drawing/2014/main" id="{2E987332-CDD1-44A9-85A1-E40B88B88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62433" y="4948131"/>
              <a:ext cx="944504" cy="773416"/>
            </a:xfrm>
            <a:prstGeom prst="rect">
              <a:avLst/>
            </a:prstGeom>
          </p:spPr>
        </p:pic>
        <p:pic>
          <p:nvPicPr>
            <p:cNvPr id="172" name="Graphic 171">
              <a:extLst>
                <a:ext uri="{FF2B5EF4-FFF2-40B4-BE49-F238E27FC236}">
                  <a16:creationId xmlns:a16="http://schemas.microsoft.com/office/drawing/2014/main" id="{BCAF6D91-58EB-4D97-82B4-1E37CE336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06937" y="4948131"/>
              <a:ext cx="944504" cy="773416"/>
            </a:xfrm>
            <a:prstGeom prst="rect">
              <a:avLst/>
            </a:prstGeom>
          </p:spPr>
        </p:pic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44DF3799-02B3-45E5-B176-0CD38A243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27199" y="4948131"/>
              <a:ext cx="944504" cy="773416"/>
            </a:xfrm>
            <a:prstGeom prst="rect">
              <a:avLst/>
            </a:prstGeom>
          </p:spPr>
        </p:pic>
        <p:pic>
          <p:nvPicPr>
            <p:cNvPr id="174" name="Graphic 173">
              <a:extLst>
                <a:ext uri="{FF2B5EF4-FFF2-40B4-BE49-F238E27FC236}">
                  <a16:creationId xmlns:a16="http://schemas.microsoft.com/office/drawing/2014/main" id="{9F20411A-90F2-4F8B-931E-66664047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71703" y="4948131"/>
              <a:ext cx="944504" cy="773416"/>
            </a:xfrm>
            <a:prstGeom prst="rect">
              <a:avLst/>
            </a:prstGeom>
          </p:spPr>
        </p:pic>
        <p:pic>
          <p:nvPicPr>
            <p:cNvPr id="175" name="Graphic 174">
              <a:extLst>
                <a:ext uri="{FF2B5EF4-FFF2-40B4-BE49-F238E27FC236}">
                  <a16:creationId xmlns:a16="http://schemas.microsoft.com/office/drawing/2014/main" id="{60AF6772-79EA-4EDC-A255-3708C6EE0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27405" y="4948131"/>
              <a:ext cx="944504" cy="773416"/>
            </a:xfrm>
            <a:prstGeom prst="rect">
              <a:avLst/>
            </a:prstGeom>
          </p:spPr>
        </p:pic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1D58E22F-35CD-448C-9956-F3DBF9094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60711" y="4948131"/>
              <a:ext cx="944504" cy="773416"/>
            </a:xfrm>
            <a:prstGeom prst="rect">
              <a:avLst/>
            </a:prstGeom>
          </p:spPr>
        </p:pic>
        <p:pic>
          <p:nvPicPr>
            <p:cNvPr id="177" name="Graphic 176">
              <a:extLst>
                <a:ext uri="{FF2B5EF4-FFF2-40B4-BE49-F238E27FC236}">
                  <a16:creationId xmlns:a16="http://schemas.microsoft.com/office/drawing/2014/main" id="{9228D371-0CD3-4BB5-8437-C0CD0F8BA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05215" y="4948131"/>
              <a:ext cx="944504" cy="773416"/>
            </a:xfrm>
            <a:prstGeom prst="rect">
              <a:avLst/>
            </a:prstGeom>
          </p:spPr>
        </p:pic>
      </p:grpSp>
      <p:pic>
        <p:nvPicPr>
          <p:cNvPr id="179" name="Graphic 178">
            <a:extLst>
              <a:ext uri="{FF2B5EF4-FFF2-40B4-BE49-F238E27FC236}">
                <a16:creationId xmlns:a16="http://schemas.microsoft.com/office/drawing/2014/main" id="{4303C4B8-3131-4B61-B442-28618588B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921" y="4170160"/>
            <a:ext cx="944504" cy="773416"/>
          </a:xfrm>
          <a:prstGeom prst="rect">
            <a:avLst/>
          </a:prstGeom>
        </p:spPr>
      </p:pic>
      <p:pic>
        <p:nvPicPr>
          <p:cNvPr id="180" name="Graphic 179">
            <a:extLst>
              <a:ext uri="{FF2B5EF4-FFF2-40B4-BE49-F238E27FC236}">
                <a16:creationId xmlns:a16="http://schemas.microsoft.com/office/drawing/2014/main" id="{E997C392-A02B-4756-9A37-2E700253A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3425" y="4170160"/>
            <a:ext cx="944504" cy="773416"/>
          </a:xfrm>
          <a:prstGeom prst="rect">
            <a:avLst/>
          </a:prstGeom>
        </p:spPr>
      </p:pic>
      <p:pic>
        <p:nvPicPr>
          <p:cNvPr id="181" name="Graphic 180">
            <a:extLst>
              <a:ext uri="{FF2B5EF4-FFF2-40B4-BE49-F238E27FC236}">
                <a16:creationId xmlns:a16="http://schemas.microsoft.com/office/drawing/2014/main" id="{934AC430-AAFB-4CA1-887A-BF945FDD1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9127" y="4170160"/>
            <a:ext cx="944504" cy="773416"/>
          </a:xfrm>
          <a:prstGeom prst="rect">
            <a:avLst/>
          </a:prstGeom>
        </p:spPr>
      </p:pic>
      <p:pic>
        <p:nvPicPr>
          <p:cNvPr id="182" name="Graphic 181">
            <a:extLst>
              <a:ext uri="{FF2B5EF4-FFF2-40B4-BE49-F238E27FC236}">
                <a16:creationId xmlns:a16="http://schemas.microsoft.com/office/drawing/2014/main" id="{1FC933A0-E9CF-4B59-B4A2-0AF9DACA1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2433" y="4170160"/>
            <a:ext cx="944504" cy="773416"/>
          </a:xfrm>
          <a:prstGeom prst="rect">
            <a:avLst/>
          </a:prstGeom>
        </p:spPr>
      </p:pic>
      <p:sp>
        <p:nvSpPr>
          <p:cNvPr id="65" name="Wave 64">
            <a:extLst>
              <a:ext uri="{FF2B5EF4-FFF2-40B4-BE49-F238E27FC236}">
                <a16:creationId xmlns:a16="http://schemas.microsoft.com/office/drawing/2014/main" id="{870A80F3-B7B6-4305-B247-282C3E16AD85}"/>
              </a:ext>
            </a:extLst>
          </p:cNvPr>
          <p:cNvSpPr/>
          <p:nvPr/>
        </p:nvSpPr>
        <p:spPr>
          <a:xfrm>
            <a:off x="7929448" y="979844"/>
            <a:ext cx="4180967" cy="3276600"/>
          </a:xfrm>
          <a:prstGeom prst="wave">
            <a:avLst>
              <a:gd name="adj1" fmla="val 5523"/>
              <a:gd name="adj2" fmla="val -609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/24</a:t>
            </a:r>
            <a:endParaRPr lang="en-US" sz="66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INCARCERATION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9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1BEDFE4-026B-4DA1-9965-F1EFDBA07CEF}"/>
              </a:ext>
            </a:extLst>
          </p:cNvPr>
          <p:cNvSpPr txBox="1">
            <a:spLocks/>
          </p:cNvSpPr>
          <p:nvPr/>
        </p:nvSpPr>
        <p:spPr>
          <a:xfrm>
            <a:off x="347089" y="355054"/>
            <a:ext cx="11714813" cy="5678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RECOVERY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(90% of current residents)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D0E616F5-6B6B-4310-A954-1A7E4D978BDD}"/>
              </a:ext>
            </a:extLst>
          </p:cNvPr>
          <p:cNvCxnSpPr>
            <a:cxnSpLocks/>
          </p:cNvCxnSpPr>
          <p:nvPr/>
        </p:nvCxnSpPr>
        <p:spPr>
          <a:xfrm flipV="1">
            <a:off x="0" y="1995149"/>
            <a:ext cx="12061902" cy="2919751"/>
          </a:xfrm>
          <a:prstGeom prst="bentConnector3">
            <a:avLst/>
          </a:prstGeom>
          <a:ln w="381000" cap="sq" cmpd="sng">
            <a:solidFill>
              <a:schemeClr val="tx1"/>
            </a:solidFill>
            <a:prstDash val="solid"/>
            <a:round/>
            <a:headEnd w="lg" len="lg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2C40F12F-A8CB-4834-AF39-470629C1DF6D}"/>
              </a:ext>
            </a:extLst>
          </p:cNvPr>
          <p:cNvSpPr/>
          <p:nvPr/>
        </p:nvSpPr>
        <p:spPr>
          <a:xfrm>
            <a:off x="347089" y="3825263"/>
            <a:ext cx="3725651" cy="1961779"/>
          </a:xfrm>
          <a:prstGeom prst="foldedCorne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current tenants are fully engaged in MAT</a:t>
            </a:r>
          </a:p>
        </p:txBody>
      </p:sp>
      <p:sp>
        <p:nvSpPr>
          <p:cNvPr id="20" name="Rectangle: Folded Corner 19">
            <a:extLst>
              <a:ext uri="{FF2B5EF4-FFF2-40B4-BE49-F238E27FC236}">
                <a16:creationId xmlns:a16="http://schemas.microsoft.com/office/drawing/2014/main" id="{082990CF-F4B3-4867-B7DD-5267DA0BBDE3}"/>
              </a:ext>
            </a:extLst>
          </p:cNvPr>
          <p:cNvSpPr/>
          <p:nvPr/>
        </p:nvSpPr>
        <p:spPr>
          <a:xfrm>
            <a:off x="4595823" y="3836745"/>
            <a:ext cx="2038820" cy="1861369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residents titrated off MAT and working full time</a:t>
            </a:r>
          </a:p>
        </p:txBody>
      </p:sp>
      <p:sp>
        <p:nvSpPr>
          <p:cNvPr id="23" name="Rectangle: Folded Corner 22">
            <a:extLst>
              <a:ext uri="{FF2B5EF4-FFF2-40B4-BE49-F238E27FC236}">
                <a16:creationId xmlns:a16="http://schemas.microsoft.com/office/drawing/2014/main" id="{BC4ABCC3-7142-4E05-A546-DC74848296FD}"/>
              </a:ext>
            </a:extLst>
          </p:cNvPr>
          <p:cNvSpPr/>
          <p:nvPr/>
        </p:nvSpPr>
        <p:spPr>
          <a:xfrm>
            <a:off x="8796815" y="1068882"/>
            <a:ext cx="2038820" cy="1861369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reality as a barrier to recovery</a:t>
            </a:r>
          </a:p>
        </p:txBody>
      </p:sp>
      <p:sp>
        <p:nvSpPr>
          <p:cNvPr id="25" name="Rectangle: Folded Corner 24">
            <a:extLst>
              <a:ext uri="{FF2B5EF4-FFF2-40B4-BE49-F238E27FC236}">
                <a16:creationId xmlns:a16="http://schemas.microsoft.com/office/drawing/2014/main" id="{5E1D6A12-0ED4-4C64-9679-6ADA48FAB9F5}"/>
              </a:ext>
            </a:extLst>
          </p:cNvPr>
          <p:cNvSpPr/>
          <p:nvPr/>
        </p:nvSpPr>
        <p:spPr>
          <a:xfrm>
            <a:off x="4595823" y="1072944"/>
            <a:ext cx="3725651" cy="1961779"/>
          </a:xfrm>
          <a:prstGeom prst="foldedCorne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 clean of illegal substances </a:t>
            </a:r>
          </a:p>
        </p:txBody>
      </p:sp>
    </p:spTree>
    <p:extLst>
      <p:ext uri="{BB962C8B-B14F-4D97-AF65-F5344CB8AC3E}">
        <p14:creationId xmlns:p14="http://schemas.microsoft.com/office/powerpoint/2010/main" val="1189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FC9D83-7A12-480F-A1F7-8CD13DA162AD}"/>
              </a:ext>
            </a:extLst>
          </p:cNvPr>
          <p:cNvSpPr txBox="1">
            <a:spLocks/>
          </p:cNvSpPr>
          <p:nvPr/>
        </p:nvSpPr>
        <p:spPr>
          <a:xfrm>
            <a:off x="347089" y="393154"/>
            <a:ext cx="11714813" cy="5678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EMPLOYMENT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C80A67C-9A34-43A0-BF8E-2A66BE3AE201}"/>
              </a:ext>
            </a:extLst>
          </p:cNvPr>
          <p:cNvSpPr/>
          <p:nvPr/>
        </p:nvSpPr>
        <p:spPr>
          <a:xfrm>
            <a:off x="347089" y="1827846"/>
            <a:ext cx="1992081" cy="1679155"/>
          </a:xfrm>
          <a:prstGeom prst="homePlate">
            <a:avLst>
              <a:gd name="adj" fmla="val 50298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2014                        </a:t>
            </a:r>
            <a:endParaRPr lang="en-US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C7E59AB8-528E-47F2-A89F-E272E9AF59EA}"/>
              </a:ext>
            </a:extLst>
          </p:cNvPr>
          <p:cNvSpPr/>
          <p:nvPr/>
        </p:nvSpPr>
        <p:spPr>
          <a:xfrm>
            <a:off x="5608869" y="1807842"/>
            <a:ext cx="3786034" cy="169916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with MRE graduated from the program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C2A443EE-4D84-402A-8191-93BF032DDED7}"/>
              </a:ext>
            </a:extLst>
          </p:cNvPr>
          <p:cNvSpPr/>
          <p:nvPr/>
        </p:nvSpPr>
        <p:spPr>
          <a:xfrm>
            <a:off x="1596383" y="1827846"/>
            <a:ext cx="4719251" cy="1679155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47%</a:t>
            </a:r>
            <a:r>
              <a:rPr lang="en-US" altLang="en-US" sz="2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(15/31)</a:t>
            </a:r>
          </a:p>
          <a:p>
            <a:pPr algn="ctr"/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MRE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C07A44E-91F0-416D-96E7-F50B92D64E7E}"/>
              </a:ext>
            </a:extLst>
          </p:cNvPr>
          <p:cNvSpPr/>
          <p:nvPr/>
        </p:nvSpPr>
        <p:spPr>
          <a:xfrm>
            <a:off x="347089" y="3937620"/>
            <a:ext cx="2243711" cy="1918901"/>
          </a:xfrm>
          <a:prstGeom prst="homePlate">
            <a:avLst>
              <a:gd name="adj" fmla="val 4938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TODAY</a:t>
            </a:r>
            <a:endParaRPr lang="en-US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F657EB-3AB4-462E-B789-FE67690CA97A}"/>
              </a:ext>
            </a:extLst>
          </p:cNvPr>
          <p:cNvGrpSpPr/>
          <p:nvPr/>
        </p:nvGrpSpPr>
        <p:grpSpPr>
          <a:xfrm>
            <a:off x="8666214" y="1807842"/>
            <a:ext cx="3544836" cy="1699159"/>
            <a:chOff x="8666214" y="1255392"/>
            <a:chExt cx="3544836" cy="16991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A555D4DA-D315-45B2-AEFA-933F8903A2D8}"/>
                </a:ext>
              </a:extLst>
            </p:cNvPr>
            <p:cNvSpPr/>
            <p:nvPr/>
          </p:nvSpPr>
          <p:spPr>
            <a:xfrm>
              <a:off x="8666214" y="1255392"/>
              <a:ext cx="3544836" cy="1699159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did not maintain MRE </a:t>
              </a:r>
              <a:r>
                <a:rPr lang="en-US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Supported Employment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43A56E0-651B-43E0-9F66-2BF74B26B19F}"/>
                </a:ext>
              </a:extLst>
            </p:cNvPr>
            <p:cNvCxnSpPr>
              <a:cxnSpLocks/>
            </p:cNvCxnSpPr>
            <p:nvPr/>
          </p:nvCxnSpPr>
          <p:spPr>
            <a:xfrm>
              <a:off x="11277600" y="1962150"/>
              <a:ext cx="2667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B4B99E00-E6B3-4F45-8968-93D6F865F983}"/>
              </a:ext>
            </a:extLst>
          </p:cNvPr>
          <p:cNvSpPr/>
          <p:nvPr/>
        </p:nvSpPr>
        <p:spPr>
          <a:xfrm>
            <a:off x="1767833" y="3937620"/>
            <a:ext cx="5147317" cy="1899571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23%</a:t>
            </a:r>
            <a:r>
              <a:rPr lang="en-US" altLang="en-US" sz="2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(7/31)</a:t>
            </a:r>
          </a:p>
          <a:p>
            <a:pPr algn="ctr"/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MRE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14D279C2-2ED9-4AE7-898C-66134C7CC3C9}"/>
              </a:ext>
            </a:extLst>
          </p:cNvPr>
          <p:cNvSpPr/>
          <p:nvPr/>
        </p:nvSpPr>
        <p:spPr>
          <a:xfrm>
            <a:off x="6096000" y="3937620"/>
            <a:ext cx="6096000" cy="1899571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47%</a:t>
            </a:r>
          </a:p>
          <a:p>
            <a:pPr algn="ctr"/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Employment </a:t>
            </a:r>
            <a:r>
              <a:rPr lang="en-US" alt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183788-324B-4141-A9E6-E6132A357124}"/>
              </a:ext>
            </a:extLst>
          </p:cNvPr>
          <p:cNvSpPr txBox="1"/>
          <p:nvPr/>
        </p:nvSpPr>
        <p:spPr>
          <a:xfrm>
            <a:off x="347089" y="6091645"/>
            <a:ext cx="4692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MRE = Market Rate Employment</a:t>
            </a:r>
          </a:p>
        </p:txBody>
      </p:sp>
    </p:spTree>
    <p:extLst>
      <p:ext uri="{BB962C8B-B14F-4D97-AF65-F5344CB8AC3E}">
        <p14:creationId xmlns:p14="http://schemas.microsoft.com/office/powerpoint/2010/main" val="28551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0EDAE5-1B3F-4FC4-943F-5BB5A36B0FF9}"/>
              </a:ext>
            </a:extLst>
          </p:cNvPr>
          <p:cNvSpPr txBox="1"/>
          <p:nvPr/>
        </p:nvSpPr>
        <p:spPr>
          <a:xfrm>
            <a:off x="8857103" y="1505106"/>
            <a:ext cx="31670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People?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5D489-FC38-48F9-9B09-0A435B4E12E9}"/>
              </a:ext>
            </a:extLst>
          </p:cNvPr>
          <p:cNvSpPr txBox="1"/>
          <p:nvPr/>
        </p:nvSpPr>
        <p:spPr>
          <a:xfrm>
            <a:off x="8857102" y="5184931"/>
            <a:ext cx="31670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Vouchers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5FA6E7B-731B-4C6C-84BE-9B7F740532EF}"/>
              </a:ext>
            </a:extLst>
          </p:cNvPr>
          <p:cNvSpPr txBox="1">
            <a:spLocks/>
          </p:cNvSpPr>
          <p:nvPr/>
        </p:nvSpPr>
        <p:spPr>
          <a:xfrm>
            <a:off x="347089" y="355055"/>
            <a:ext cx="11714813" cy="994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TODAY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(10 years later)…</a:t>
            </a: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B2451B-DE75-4B1D-A5AE-2AD2A8C2249A}"/>
              </a:ext>
            </a:extLst>
          </p:cNvPr>
          <p:cNvGrpSpPr/>
          <p:nvPr/>
        </p:nvGrpSpPr>
        <p:grpSpPr>
          <a:xfrm>
            <a:off x="337564" y="1505106"/>
            <a:ext cx="8401050" cy="2852518"/>
            <a:chOff x="337564" y="1505106"/>
            <a:chExt cx="8401050" cy="285251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38E44CC-094D-4E82-97CD-C60407D7D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76189" y="3238656"/>
              <a:ext cx="4162425" cy="10668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294DD55-1783-4011-B68D-698A3C53B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7564" y="1505106"/>
              <a:ext cx="8391525" cy="224790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63C0F48F-11F4-4C95-BC6F-E1B3691D4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9509" t="22971" r="10376" b="48867"/>
            <a:stretch/>
          </p:blipFill>
          <p:spPr>
            <a:xfrm>
              <a:off x="1143801" y="3724578"/>
              <a:ext cx="6722777" cy="63304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53B438-862A-4F2F-8B97-2FFA58286F72}"/>
              </a:ext>
            </a:extLst>
          </p:cNvPr>
          <p:cNvGrpSpPr/>
          <p:nvPr/>
        </p:nvGrpSpPr>
        <p:grpSpPr>
          <a:xfrm>
            <a:off x="347089" y="3753006"/>
            <a:ext cx="8391525" cy="2248193"/>
            <a:chOff x="347089" y="3753006"/>
            <a:chExt cx="8391525" cy="2248193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076C6C5-6DE8-483A-85AE-1C8C4139E1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23262"/>
            <a:stretch/>
          </p:blipFill>
          <p:spPr>
            <a:xfrm>
              <a:off x="347089" y="4305456"/>
              <a:ext cx="8391525" cy="1695743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A90EC268-DD0B-4E6C-9BAC-E2F50EFEC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23262" r="89878" b="50197"/>
            <a:stretch/>
          </p:blipFill>
          <p:spPr>
            <a:xfrm>
              <a:off x="347089" y="3753006"/>
              <a:ext cx="849385" cy="586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275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893EA87-1E89-4C1C-874C-5A3037AB9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564" y="1505106"/>
            <a:ext cx="8401050" cy="453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0EDAE5-1B3F-4FC4-943F-5BB5A36B0FF9}"/>
              </a:ext>
            </a:extLst>
          </p:cNvPr>
          <p:cNvSpPr txBox="1"/>
          <p:nvPr/>
        </p:nvSpPr>
        <p:spPr>
          <a:xfrm>
            <a:off x="8816726" y="4864184"/>
            <a:ext cx="3167063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39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F2AED98-A69C-40CD-B40A-CDC946DA9022}"/>
              </a:ext>
            </a:extLst>
          </p:cNvPr>
          <p:cNvSpPr txBox="1">
            <a:spLocks/>
          </p:cNvSpPr>
          <p:nvPr/>
        </p:nvSpPr>
        <p:spPr>
          <a:xfrm>
            <a:off x="347089" y="355054"/>
            <a:ext cx="11714813" cy="5678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FAMILY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(31 vouchers – 71 people)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816D91-3F68-4F2F-AFB0-150FF37C52B4}"/>
              </a:ext>
            </a:extLst>
          </p:cNvPr>
          <p:cNvSpPr txBox="1"/>
          <p:nvPr/>
        </p:nvSpPr>
        <p:spPr>
          <a:xfrm>
            <a:off x="8748139" y="1505106"/>
            <a:ext cx="614736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26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under 18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1E340C-76E1-439A-95DF-EF769B5449FA}"/>
              </a:ext>
            </a:extLst>
          </p:cNvPr>
          <p:cNvSpPr txBox="1"/>
          <p:nvPr/>
        </p:nvSpPr>
        <p:spPr>
          <a:xfrm>
            <a:off x="8807200" y="3144774"/>
            <a:ext cx="61473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over 18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(pay rent or in school)</a:t>
            </a:r>
            <a:endParaRPr lang="en-US" sz="10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113EB4A-1A21-4768-991D-32C4DA939E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7089" y="3829206"/>
            <a:ext cx="8391525" cy="22098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CD89F2C-D000-4E6B-967C-908B2523F8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6189" y="3238656"/>
            <a:ext cx="4162425" cy="10668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29BC0B4-85AF-4261-9E21-376B1B98E5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7564" y="1505106"/>
            <a:ext cx="83915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7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9DA639C-1291-457B-99C7-7F3F9BE2F2B2}"/>
              </a:ext>
            </a:extLst>
          </p:cNvPr>
          <p:cNvGrpSpPr/>
          <p:nvPr/>
        </p:nvGrpSpPr>
        <p:grpSpPr>
          <a:xfrm>
            <a:off x="635430" y="1247829"/>
            <a:ext cx="7800524" cy="5240847"/>
            <a:chOff x="635430" y="1247829"/>
            <a:chExt cx="7800524" cy="524084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19A5C76-05BB-48F9-B42F-C4FF58FAC9FE}"/>
                </a:ext>
              </a:extLst>
            </p:cNvPr>
            <p:cNvGrpSpPr/>
            <p:nvPr/>
          </p:nvGrpSpPr>
          <p:grpSpPr>
            <a:xfrm>
              <a:off x="635430" y="3125707"/>
              <a:ext cx="7799985" cy="1504935"/>
              <a:chOff x="554011" y="4445646"/>
              <a:chExt cx="8826801" cy="170305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17BA694-83D7-4F30-B3E6-AA5693B65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11" y="4445646"/>
                <a:ext cx="1321284" cy="170305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4471BBB-6CE7-490F-889A-CB2C87EA6F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4764" y="4445646"/>
                <a:ext cx="1321284" cy="170305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A985B00-23E6-4633-84AF-0FFD1B3FF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5517" y="4445646"/>
                <a:ext cx="1321284" cy="170305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E5AD3DB-0F38-49EA-B9A4-7255E7053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270" y="4445646"/>
                <a:ext cx="1321284" cy="170305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C6C856E-8B1E-4D5E-8A03-95FFF2D08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23" y="4445646"/>
                <a:ext cx="1321284" cy="170305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B049355-0C0D-4652-9E97-4FD323FE99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9528" y="4445646"/>
                <a:ext cx="1321284" cy="170305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65E8B32-841A-4C7C-ACCE-06D86611B90F}"/>
                </a:ext>
              </a:extLst>
            </p:cNvPr>
            <p:cNvGrpSpPr/>
            <p:nvPr/>
          </p:nvGrpSpPr>
          <p:grpSpPr>
            <a:xfrm>
              <a:off x="635430" y="1247829"/>
              <a:ext cx="7799985" cy="1504935"/>
              <a:chOff x="554011" y="4445646"/>
              <a:chExt cx="8826801" cy="170305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EE39B38A-1129-48FE-B3A0-80B1A61FD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11" y="4445646"/>
                <a:ext cx="1321284" cy="170305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4957AD4-242C-401F-A49A-0D4EA30BB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4764" y="4445646"/>
                <a:ext cx="1321284" cy="170305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31337F38-75C4-4EC4-9EAF-8B9D67E83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5517" y="4445646"/>
                <a:ext cx="1321284" cy="170305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37724E0-B6BB-4DA0-AD9F-567E4AD60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270" y="4445646"/>
                <a:ext cx="1321284" cy="170305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D3119E8A-F79E-4D91-A54D-2446B49F2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23" y="4445646"/>
                <a:ext cx="1321284" cy="1703050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EA9095FA-563E-4E0A-9919-4CC67B43C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9528" y="4445646"/>
                <a:ext cx="1321284" cy="1703050"/>
              </a:xfrm>
              <a:prstGeom prst="rect">
                <a:avLst/>
              </a:prstGeom>
            </p:spPr>
          </p:pic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84B3C1C-17AC-4932-8C49-531B69704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16" y="4983741"/>
              <a:ext cx="1167580" cy="150493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455FDC1-0B12-4C7F-9373-09F58A48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287" y="4983741"/>
              <a:ext cx="1167580" cy="150493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8CA218B-F56F-4F69-A23C-859DFD0EA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459" y="4983741"/>
              <a:ext cx="1167580" cy="150493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B2C2E76-B0D8-4761-B827-A9F9DEE03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630" y="4983741"/>
              <a:ext cx="1167580" cy="1504935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7980B89C-27A5-4D36-9EBB-678907C86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125" y="4983741"/>
              <a:ext cx="1167580" cy="1504935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EB54DAB7-197C-479B-AD49-C1F107296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374" y="4983740"/>
              <a:ext cx="1167580" cy="150493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</p:spPr>
      </p:pic>
      <p:sp>
        <p:nvSpPr>
          <p:cNvPr id="48" name="Content Placeholder 4">
            <a:extLst>
              <a:ext uri="{FF2B5EF4-FFF2-40B4-BE49-F238E27FC236}">
                <a16:creationId xmlns:a16="http://schemas.microsoft.com/office/drawing/2014/main" id="{A21DE44E-28F0-4267-A0FF-FDB02218E7BA}"/>
              </a:ext>
            </a:extLst>
          </p:cNvPr>
          <p:cNvSpPr txBox="1">
            <a:spLocks/>
          </p:cNvSpPr>
          <p:nvPr/>
        </p:nvSpPr>
        <p:spPr>
          <a:xfrm>
            <a:off x="347089" y="355054"/>
            <a:ext cx="11714813" cy="5678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FAMILY REUNIFICATION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(89%)</a:t>
            </a: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484DA5-04C0-4B4C-9260-58F86A7B97E4}"/>
              </a:ext>
            </a:extLst>
          </p:cNvPr>
          <p:cNvSpPr txBox="1"/>
          <p:nvPr/>
        </p:nvSpPr>
        <p:spPr>
          <a:xfrm>
            <a:off x="8722023" y="1247829"/>
            <a:ext cx="278313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cases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CPS involvement </a:t>
            </a:r>
          </a:p>
        </p:txBody>
      </p:sp>
    </p:spTree>
    <p:extLst>
      <p:ext uri="{BB962C8B-B14F-4D97-AF65-F5344CB8AC3E}">
        <p14:creationId xmlns:p14="http://schemas.microsoft.com/office/powerpoint/2010/main" val="3663879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</p:spPr>
      </p:pic>
      <p:sp>
        <p:nvSpPr>
          <p:cNvPr id="48" name="Content Placeholder 4">
            <a:extLst>
              <a:ext uri="{FF2B5EF4-FFF2-40B4-BE49-F238E27FC236}">
                <a16:creationId xmlns:a16="http://schemas.microsoft.com/office/drawing/2014/main" id="{A21DE44E-28F0-4267-A0FF-FDB02218E7BA}"/>
              </a:ext>
            </a:extLst>
          </p:cNvPr>
          <p:cNvSpPr txBox="1">
            <a:spLocks/>
          </p:cNvSpPr>
          <p:nvPr/>
        </p:nvSpPr>
        <p:spPr>
          <a:xfrm>
            <a:off x="347089" y="355054"/>
            <a:ext cx="11714813" cy="5678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FAMILY REUNIFICATION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(89%)</a:t>
            </a: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484DA5-04C0-4B4C-9260-58F86A7B97E4}"/>
              </a:ext>
            </a:extLst>
          </p:cNvPr>
          <p:cNvSpPr txBox="1"/>
          <p:nvPr/>
        </p:nvSpPr>
        <p:spPr>
          <a:xfrm>
            <a:off x="8722023" y="1247829"/>
            <a:ext cx="31524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defTabSz="2667000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opened at child birth</a:t>
            </a:r>
          </a:p>
          <a:p>
            <a:pPr lvl="0" defTabSz="2667000">
              <a:lnSpc>
                <a:spcPct val="90000"/>
              </a:lnSpc>
              <a:spcBef>
                <a:spcPct val="0"/>
              </a:spcBef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26670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TENANTS KEPT CUSTODY OF CHILDREN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08460C-2EDA-4981-B2FA-F8A783DEF7BF}"/>
              </a:ext>
            </a:extLst>
          </p:cNvPr>
          <p:cNvGrpSpPr/>
          <p:nvPr/>
        </p:nvGrpSpPr>
        <p:grpSpPr>
          <a:xfrm>
            <a:off x="608248" y="1261944"/>
            <a:ext cx="7814126" cy="3394916"/>
            <a:chOff x="623660" y="1235712"/>
            <a:chExt cx="7814126" cy="3394916"/>
          </a:xfrm>
          <a:solidFill>
            <a:schemeClr val="tx1"/>
          </a:solidFill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0E606F3-5FF3-4012-81E3-ECD8764E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3660" y="1237892"/>
              <a:ext cx="1171575" cy="150495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5F29AA09-924B-49B0-A4B6-DD1BDC14E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57718" y="1235712"/>
              <a:ext cx="1171575" cy="1504950"/>
            </a:xfrm>
            <a:prstGeom prst="rect">
              <a:avLst/>
            </a:prstGeom>
          </p:spPr>
        </p:pic>
        <p:pic>
          <p:nvPicPr>
            <p:cNvPr id="91" name="Graphic 90">
              <a:extLst>
                <a:ext uri="{FF2B5EF4-FFF2-40B4-BE49-F238E27FC236}">
                  <a16:creationId xmlns:a16="http://schemas.microsoft.com/office/drawing/2014/main" id="{79F6B9F1-6275-4DA5-BFF6-2B201246C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63290" y="3125678"/>
              <a:ext cx="1171575" cy="1504950"/>
            </a:xfrm>
            <a:prstGeom prst="rect">
              <a:avLst/>
            </a:prstGeom>
          </p:spPr>
        </p:pic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F83373D8-7B21-488C-B540-C4FBC1BF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4811" y="3116984"/>
              <a:ext cx="1171575" cy="1504950"/>
            </a:xfrm>
            <a:prstGeom prst="rect">
              <a:avLst/>
            </a:prstGeom>
          </p:spPr>
        </p:pic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477513AF-EC4C-42E6-866E-BC4198206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95084" y="1242184"/>
              <a:ext cx="1171575" cy="1504950"/>
            </a:xfrm>
            <a:prstGeom prst="rect">
              <a:avLst/>
            </a:prstGeom>
          </p:spPr>
        </p:pic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24AB39F8-FFF5-4B4A-B611-494FBF16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85683" y="3112684"/>
              <a:ext cx="1171575" cy="1504950"/>
            </a:xfrm>
            <a:prstGeom prst="rect">
              <a:avLst/>
            </a:prstGeom>
          </p:spPr>
        </p:pic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CD0837C4-50B6-4BCA-8615-B9D05B911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25059" y="1239128"/>
              <a:ext cx="1171575" cy="1504950"/>
            </a:xfrm>
            <a:prstGeom prst="rect">
              <a:avLst/>
            </a:prstGeom>
          </p:spPr>
        </p:pic>
        <p:pic>
          <p:nvPicPr>
            <p:cNvPr id="96" name="Graphic 95">
              <a:extLst>
                <a:ext uri="{FF2B5EF4-FFF2-40B4-BE49-F238E27FC236}">
                  <a16:creationId xmlns:a16="http://schemas.microsoft.com/office/drawing/2014/main" id="{CD113FCB-F663-4E38-84BE-EF64E2102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39118" y="1239136"/>
              <a:ext cx="1171575" cy="1504950"/>
            </a:xfrm>
            <a:prstGeom prst="rect">
              <a:avLst/>
            </a:prstGeom>
          </p:spPr>
        </p:pic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D941CFBB-12EE-466A-831B-ADC156CD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6211" y="1240679"/>
              <a:ext cx="1171575" cy="1504950"/>
            </a:xfrm>
            <a:prstGeom prst="rect">
              <a:avLst/>
            </a:prstGeom>
          </p:spPr>
        </p:pic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1E567CD4-1E25-4ADC-A699-8B13F9F60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23232" y="3113185"/>
              <a:ext cx="1171575" cy="1504950"/>
            </a:xfrm>
            <a:prstGeom prst="rect">
              <a:avLst/>
            </a:prstGeom>
          </p:spPr>
        </p:pic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AE469CB5-0149-429B-B1D0-47FBA0D24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7791" y="3115968"/>
            <a:ext cx="1171575" cy="150495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183EE79-B42E-4DE5-9A3C-BFE2EAA2C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7762" y="3115968"/>
            <a:ext cx="1171575" cy="150495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75B2D4C-4868-46B6-AF75-389A0DD37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248" y="5022308"/>
            <a:ext cx="1171575" cy="150495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11B444C-8B46-4AEB-AFF2-AC4841836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8219" y="5022308"/>
            <a:ext cx="1171575" cy="150495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B70A17C-F73A-461E-ADEA-FAB691E4D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890" y="5022308"/>
            <a:ext cx="1171575" cy="150495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F7BD672-6673-4B4C-B9E7-03CF68BE3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66861" y="5022308"/>
            <a:ext cx="1171575" cy="150495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4532D88-15EB-4C4D-A22F-F0E56C0FB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0828" y="5022308"/>
            <a:ext cx="1171575" cy="150495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5DD9497-3C89-458F-B318-DD26F656F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50799" y="5022308"/>
            <a:ext cx="11715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9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</p:spPr>
      </p:pic>
      <p:sp>
        <p:nvSpPr>
          <p:cNvPr id="48" name="Content Placeholder 4">
            <a:extLst>
              <a:ext uri="{FF2B5EF4-FFF2-40B4-BE49-F238E27FC236}">
                <a16:creationId xmlns:a16="http://schemas.microsoft.com/office/drawing/2014/main" id="{A21DE44E-28F0-4267-A0FF-FDB02218E7BA}"/>
              </a:ext>
            </a:extLst>
          </p:cNvPr>
          <p:cNvSpPr txBox="1">
            <a:spLocks/>
          </p:cNvSpPr>
          <p:nvPr/>
        </p:nvSpPr>
        <p:spPr>
          <a:xfrm>
            <a:off x="347089" y="355054"/>
            <a:ext cx="11714813" cy="5678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FAMILY REUNIFICATION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(89%)</a:t>
            </a: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484DA5-04C0-4B4C-9260-58F86A7B97E4}"/>
              </a:ext>
            </a:extLst>
          </p:cNvPr>
          <p:cNvSpPr txBox="1"/>
          <p:nvPr/>
        </p:nvSpPr>
        <p:spPr>
          <a:xfrm>
            <a:off x="8722023" y="1247829"/>
            <a:ext cx="3152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667000">
              <a:spcBef>
                <a:spcPct val="0"/>
              </a:spcBef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2667000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Opened prior to coming into program</a:t>
            </a:r>
          </a:p>
          <a:p>
            <a:pPr lvl="0" defTabSz="2667000"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2667000">
              <a:spcBef>
                <a:spcPct val="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REUNITED 5 FAMILIES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08460C-2EDA-4981-B2FA-F8A783DEF7BF}"/>
              </a:ext>
            </a:extLst>
          </p:cNvPr>
          <p:cNvGrpSpPr/>
          <p:nvPr/>
        </p:nvGrpSpPr>
        <p:grpSpPr>
          <a:xfrm>
            <a:off x="608248" y="1261944"/>
            <a:ext cx="7814126" cy="3394916"/>
            <a:chOff x="623660" y="1235712"/>
            <a:chExt cx="7814126" cy="3394916"/>
          </a:xfrm>
          <a:solidFill>
            <a:schemeClr val="tx1"/>
          </a:solidFill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0E606F3-5FF3-4012-81E3-ECD8764E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3660" y="1237892"/>
              <a:ext cx="1171575" cy="150495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5F29AA09-924B-49B0-A4B6-DD1BDC14E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57718" y="1235712"/>
              <a:ext cx="1171575" cy="1504950"/>
            </a:xfrm>
            <a:prstGeom prst="rect">
              <a:avLst/>
            </a:prstGeom>
          </p:spPr>
        </p:pic>
        <p:pic>
          <p:nvPicPr>
            <p:cNvPr id="91" name="Graphic 90">
              <a:extLst>
                <a:ext uri="{FF2B5EF4-FFF2-40B4-BE49-F238E27FC236}">
                  <a16:creationId xmlns:a16="http://schemas.microsoft.com/office/drawing/2014/main" id="{79F6B9F1-6275-4DA5-BFF6-2B201246C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63290" y="3125678"/>
              <a:ext cx="1171575" cy="1504950"/>
            </a:xfrm>
            <a:prstGeom prst="rect">
              <a:avLst/>
            </a:prstGeom>
          </p:spPr>
        </p:pic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F83373D8-7B21-488C-B540-C4FBC1BF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4811" y="3116984"/>
              <a:ext cx="1171575" cy="1504950"/>
            </a:xfrm>
            <a:prstGeom prst="rect">
              <a:avLst/>
            </a:prstGeom>
          </p:spPr>
        </p:pic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477513AF-EC4C-42E6-866E-BC4198206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95084" y="1242184"/>
              <a:ext cx="1171575" cy="1504950"/>
            </a:xfrm>
            <a:prstGeom prst="rect">
              <a:avLst/>
            </a:prstGeom>
          </p:spPr>
        </p:pic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24AB39F8-FFF5-4B4A-B611-494FBF16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85683" y="3112684"/>
              <a:ext cx="1171575" cy="1504950"/>
            </a:xfrm>
            <a:prstGeom prst="rect">
              <a:avLst/>
            </a:prstGeom>
          </p:spPr>
        </p:pic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CD0837C4-50B6-4BCA-8615-B9D05B911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25059" y="1239128"/>
              <a:ext cx="1171575" cy="1504950"/>
            </a:xfrm>
            <a:prstGeom prst="rect">
              <a:avLst/>
            </a:prstGeom>
          </p:spPr>
        </p:pic>
        <p:pic>
          <p:nvPicPr>
            <p:cNvPr id="96" name="Graphic 95">
              <a:extLst>
                <a:ext uri="{FF2B5EF4-FFF2-40B4-BE49-F238E27FC236}">
                  <a16:creationId xmlns:a16="http://schemas.microsoft.com/office/drawing/2014/main" id="{CD113FCB-F663-4E38-84BE-EF64E2102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39118" y="1239136"/>
              <a:ext cx="1171575" cy="1504950"/>
            </a:xfrm>
            <a:prstGeom prst="rect">
              <a:avLst/>
            </a:prstGeom>
          </p:spPr>
        </p:pic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D941CFBB-12EE-466A-831B-ADC156CD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6211" y="1240679"/>
              <a:ext cx="1171575" cy="1504950"/>
            </a:xfrm>
            <a:prstGeom prst="rect">
              <a:avLst/>
            </a:prstGeom>
          </p:spPr>
        </p:pic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1E567CD4-1E25-4ADC-A699-8B13F9F60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23232" y="3113185"/>
              <a:ext cx="1171575" cy="1504950"/>
            </a:xfrm>
            <a:prstGeom prst="rect">
              <a:avLst/>
            </a:prstGeom>
          </p:spPr>
        </p:pic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AE469CB5-0149-429B-B1D0-47FBA0D24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7791" y="3115968"/>
            <a:ext cx="1171575" cy="150495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183EE79-B42E-4DE5-9A3C-BFE2EAA2C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7762" y="3115968"/>
            <a:ext cx="1171575" cy="150495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75B2D4C-4868-46B6-AF75-389A0DD37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248" y="5022308"/>
            <a:ext cx="1171575" cy="150495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11B444C-8B46-4AEB-AFF2-AC4841836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8219" y="5022308"/>
            <a:ext cx="1171575" cy="150495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B70A17C-F73A-461E-ADEA-FAB691E4D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890" y="5022308"/>
            <a:ext cx="1171575" cy="150495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F7BD672-6673-4B4C-B9E7-03CF68BE3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66861" y="5022308"/>
            <a:ext cx="1171575" cy="150495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4532D88-15EB-4C4D-A22F-F0E56C0FB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0828" y="5022308"/>
            <a:ext cx="1171575" cy="150495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5DD9497-3C89-458F-B318-DD26F656FB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0799" y="5022308"/>
            <a:ext cx="11715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1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F972C4-9EE2-4B91-B718-F04117D353BF}"/>
              </a:ext>
            </a:extLst>
          </p:cNvPr>
          <p:cNvSpPr txBox="1"/>
          <p:nvPr/>
        </p:nvSpPr>
        <p:spPr>
          <a:xfrm>
            <a:off x="315679" y="3624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supports 2000+ people living in Supportive Housing programs in 6 States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D918753-A386-45EB-A895-26BF71DEB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7706" y="2191142"/>
            <a:ext cx="6904111" cy="4432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76853B-49A4-43E1-9AE4-95D7CA782314}"/>
              </a:ext>
            </a:extLst>
          </p:cNvPr>
          <p:cNvSpPr txBox="1"/>
          <p:nvPr/>
        </p:nvSpPr>
        <p:spPr>
          <a:xfrm>
            <a:off x="476950" y="4279360"/>
            <a:ext cx="214770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r>
              <a:rPr lang="en-US" sz="4400" dirty="0">
                <a:latin typeface="Arial Black" panose="020B0A04020102020204" pitchFamily="34" charset="0"/>
                <a:cs typeface="Arial" panose="020B0604020202020204" pitchFamily="34" charset="0"/>
              </a:rPr>
              <a:t>/14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STATES</a:t>
            </a:r>
            <a:endParaRPr lang="en-US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79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</p:spPr>
      </p:pic>
      <p:sp>
        <p:nvSpPr>
          <p:cNvPr id="48" name="Content Placeholder 4">
            <a:extLst>
              <a:ext uri="{FF2B5EF4-FFF2-40B4-BE49-F238E27FC236}">
                <a16:creationId xmlns:a16="http://schemas.microsoft.com/office/drawing/2014/main" id="{A21DE44E-28F0-4267-A0FF-FDB02218E7BA}"/>
              </a:ext>
            </a:extLst>
          </p:cNvPr>
          <p:cNvSpPr txBox="1">
            <a:spLocks/>
          </p:cNvSpPr>
          <p:nvPr/>
        </p:nvSpPr>
        <p:spPr>
          <a:xfrm>
            <a:off x="347089" y="355054"/>
            <a:ext cx="11714813" cy="5678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FAMILY REUNIFICATION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(89%)</a:t>
            </a: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484DA5-04C0-4B4C-9260-58F86A7B97E4}"/>
              </a:ext>
            </a:extLst>
          </p:cNvPr>
          <p:cNvSpPr txBox="1"/>
          <p:nvPr/>
        </p:nvSpPr>
        <p:spPr>
          <a:xfrm>
            <a:off x="8722023" y="1247829"/>
            <a:ext cx="3152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667000">
              <a:spcBef>
                <a:spcPct val="0"/>
              </a:spcBef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endParaRPr lang="en-US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2667000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opened during services</a:t>
            </a:r>
          </a:p>
          <a:p>
            <a:pPr lvl="0" defTabSz="2667000"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2667000">
              <a:spcBef>
                <a:spcPct val="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STAYED UNIFIED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08460C-2EDA-4981-B2FA-F8A783DEF7BF}"/>
              </a:ext>
            </a:extLst>
          </p:cNvPr>
          <p:cNvGrpSpPr/>
          <p:nvPr/>
        </p:nvGrpSpPr>
        <p:grpSpPr>
          <a:xfrm>
            <a:off x="608248" y="1261944"/>
            <a:ext cx="7814126" cy="3394916"/>
            <a:chOff x="623660" y="1235712"/>
            <a:chExt cx="7814126" cy="3394916"/>
          </a:xfrm>
          <a:solidFill>
            <a:schemeClr val="tx1"/>
          </a:solidFill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0E606F3-5FF3-4012-81E3-ECD8764E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3660" y="1237892"/>
              <a:ext cx="1171575" cy="150495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5F29AA09-924B-49B0-A4B6-DD1BDC14E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57718" y="1235712"/>
              <a:ext cx="1171575" cy="1504950"/>
            </a:xfrm>
            <a:prstGeom prst="rect">
              <a:avLst/>
            </a:prstGeom>
          </p:spPr>
        </p:pic>
        <p:pic>
          <p:nvPicPr>
            <p:cNvPr id="91" name="Graphic 90">
              <a:extLst>
                <a:ext uri="{FF2B5EF4-FFF2-40B4-BE49-F238E27FC236}">
                  <a16:creationId xmlns:a16="http://schemas.microsoft.com/office/drawing/2014/main" id="{79F6B9F1-6275-4DA5-BFF6-2B201246C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63290" y="3125678"/>
              <a:ext cx="1171575" cy="1504950"/>
            </a:xfrm>
            <a:prstGeom prst="rect">
              <a:avLst/>
            </a:prstGeom>
          </p:spPr>
        </p:pic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F83373D8-7B21-488C-B540-C4FBC1BF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4811" y="3116984"/>
              <a:ext cx="1171575" cy="1504950"/>
            </a:xfrm>
            <a:prstGeom prst="rect">
              <a:avLst/>
            </a:prstGeom>
          </p:spPr>
        </p:pic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477513AF-EC4C-42E6-866E-BC4198206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95084" y="1242184"/>
              <a:ext cx="1171575" cy="1504950"/>
            </a:xfrm>
            <a:prstGeom prst="rect">
              <a:avLst/>
            </a:prstGeom>
          </p:spPr>
        </p:pic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24AB39F8-FFF5-4B4A-B611-494FBF16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85683" y="3112684"/>
              <a:ext cx="1171575" cy="1504950"/>
            </a:xfrm>
            <a:prstGeom prst="rect">
              <a:avLst/>
            </a:prstGeom>
          </p:spPr>
        </p:pic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CD0837C4-50B6-4BCA-8615-B9D05B911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25059" y="1239128"/>
              <a:ext cx="1171575" cy="1504950"/>
            </a:xfrm>
            <a:prstGeom prst="rect">
              <a:avLst/>
            </a:prstGeom>
          </p:spPr>
        </p:pic>
        <p:pic>
          <p:nvPicPr>
            <p:cNvPr id="96" name="Graphic 95">
              <a:extLst>
                <a:ext uri="{FF2B5EF4-FFF2-40B4-BE49-F238E27FC236}">
                  <a16:creationId xmlns:a16="http://schemas.microsoft.com/office/drawing/2014/main" id="{CD113FCB-F663-4E38-84BE-EF64E2102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39118" y="1239136"/>
              <a:ext cx="1171575" cy="1504950"/>
            </a:xfrm>
            <a:prstGeom prst="rect">
              <a:avLst/>
            </a:prstGeom>
          </p:spPr>
        </p:pic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D941CFBB-12EE-466A-831B-ADC156CD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6211" y="1240679"/>
              <a:ext cx="1171575" cy="1504950"/>
            </a:xfrm>
            <a:prstGeom prst="rect">
              <a:avLst/>
            </a:prstGeom>
          </p:spPr>
        </p:pic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1E567CD4-1E25-4ADC-A699-8B13F9F60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23232" y="3113185"/>
              <a:ext cx="1171575" cy="1504950"/>
            </a:xfrm>
            <a:prstGeom prst="rect">
              <a:avLst/>
            </a:prstGeom>
          </p:spPr>
        </p:pic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AE469CB5-0149-429B-B1D0-47FBA0D24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7791" y="3115968"/>
            <a:ext cx="1171575" cy="150495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183EE79-B42E-4DE5-9A3C-BFE2EAA2C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7762" y="3115968"/>
            <a:ext cx="1171575" cy="150495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75B2D4C-4868-46B6-AF75-389A0DD37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248" y="5022308"/>
            <a:ext cx="1171575" cy="150495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11B444C-8B46-4AEB-AFF2-AC4841836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8219" y="5022308"/>
            <a:ext cx="1171575" cy="150495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B70A17C-F73A-461E-ADEA-FAB691E4D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890" y="5022308"/>
            <a:ext cx="1171575" cy="150495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F7BD672-6673-4B4C-B9E7-03CF68BE3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66861" y="5022308"/>
            <a:ext cx="1171575" cy="150495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4532D88-15EB-4C4D-A22F-F0E56C0FB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0828" y="5022308"/>
            <a:ext cx="1171575" cy="150495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5DD9497-3C89-458F-B318-DD26F656FB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0799" y="5022308"/>
            <a:ext cx="11715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21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</p:spPr>
      </p:pic>
      <p:sp>
        <p:nvSpPr>
          <p:cNvPr id="48" name="Content Placeholder 4">
            <a:extLst>
              <a:ext uri="{FF2B5EF4-FFF2-40B4-BE49-F238E27FC236}">
                <a16:creationId xmlns:a16="http://schemas.microsoft.com/office/drawing/2014/main" id="{A21DE44E-28F0-4267-A0FF-FDB02218E7BA}"/>
              </a:ext>
            </a:extLst>
          </p:cNvPr>
          <p:cNvSpPr txBox="1">
            <a:spLocks/>
          </p:cNvSpPr>
          <p:nvPr/>
        </p:nvSpPr>
        <p:spPr>
          <a:xfrm>
            <a:off x="347089" y="355054"/>
            <a:ext cx="11714813" cy="5678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FAMILY REUNIFICATION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(89%)</a:t>
            </a: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DC6E37-8BA3-488F-9118-BC746D73F7DA}"/>
              </a:ext>
            </a:extLst>
          </p:cNvPr>
          <p:cNvSpPr txBox="1"/>
          <p:nvPr/>
        </p:nvSpPr>
        <p:spPr>
          <a:xfrm>
            <a:off x="8521292" y="1229794"/>
            <a:ext cx="3621312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</a:p>
          <a:p>
            <a:pPr lvl="0"/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REUNIFICATION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UNIFICATION</a:t>
            </a:r>
          </a:p>
          <a:p>
            <a:pPr lvl="0"/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represents </a:t>
            </a:r>
          </a:p>
          <a:p>
            <a:pPr lvl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CHILDREN 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</a:t>
            </a:r>
            <a:r>
              <a:rPr lang="en-US" sz="24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CARE TODAY!</a:t>
            </a:r>
          </a:p>
          <a:p>
            <a:pPr lvl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48FDF8-9D57-449C-9A0F-8A2FD1E2AF99}"/>
              </a:ext>
            </a:extLst>
          </p:cNvPr>
          <p:cNvGrpSpPr/>
          <p:nvPr/>
        </p:nvGrpSpPr>
        <p:grpSpPr>
          <a:xfrm>
            <a:off x="630519" y="1229794"/>
            <a:ext cx="6093666" cy="5257059"/>
            <a:chOff x="630519" y="1229794"/>
            <a:chExt cx="5747031" cy="5257059"/>
          </a:xfrm>
          <a:solidFill>
            <a:schemeClr val="accent2">
              <a:lumMod val="75000"/>
            </a:schemeClr>
          </a:solidFill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7B5F148-71ED-4223-823D-0799EF34CA9B}"/>
                </a:ext>
              </a:extLst>
            </p:cNvPr>
            <p:cNvGrpSpPr/>
            <p:nvPr/>
          </p:nvGrpSpPr>
          <p:grpSpPr>
            <a:xfrm>
              <a:off x="630519" y="1229794"/>
              <a:ext cx="5747031" cy="3877465"/>
              <a:chOff x="630519" y="1229794"/>
              <a:chExt cx="7810080" cy="5269384"/>
            </a:xfrm>
            <a:grpFill/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AEF879D-94A4-4903-B71D-A15F8A15BD85}"/>
                  </a:ext>
                </a:extLst>
              </p:cNvPr>
              <p:cNvGrpSpPr/>
              <p:nvPr/>
            </p:nvGrpSpPr>
            <p:grpSpPr>
              <a:xfrm>
                <a:off x="630519" y="1229794"/>
                <a:ext cx="7810080" cy="5269384"/>
                <a:chOff x="634797" y="1236678"/>
                <a:chExt cx="7810080" cy="5269384"/>
              </a:xfrm>
              <a:grpFill/>
            </p:grpSpPr>
            <p:pic>
              <p:nvPicPr>
                <p:cNvPr id="73" name="Graphic 72">
                  <a:extLst>
                    <a:ext uri="{FF2B5EF4-FFF2-40B4-BE49-F238E27FC236}">
                      <a16:creationId xmlns:a16="http://schemas.microsoft.com/office/drawing/2014/main" id="{2841C50D-5B87-4B15-9301-76479CC160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797" y="3108965"/>
                  <a:ext cx="1171575" cy="1504950"/>
                </a:xfrm>
                <a:prstGeom prst="rect">
                  <a:avLst/>
                </a:prstGeom>
              </p:spPr>
            </p:pic>
            <p:pic>
              <p:nvPicPr>
                <p:cNvPr id="74" name="Graphic 73">
                  <a:extLst>
                    <a:ext uri="{FF2B5EF4-FFF2-40B4-BE49-F238E27FC236}">
                      <a16:creationId xmlns:a16="http://schemas.microsoft.com/office/drawing/2014/main" id="{788A5353-CEC1-436B-AC50-0AC6E22719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210" y="1242253"/>
                  <a:ext cx="1171575" cy="1504950"/>
                </a:xfrm>
                <a:prstGeom prst="rect">
                  <a:avLst/>
                </a:prstGeom>
              </p:spPr>
            </p:pic>
            <p:pic>
              <p:nvPicPr>
                <p:cNvPr id="75" name="Graphic 74">
                  <a:extLst>
                    <a:ext uri="{FF2B5EF4-FFF2-40B4-BE49-F238E27FC236}">
                      <a16:creationId xmlns:a16="http://schemas.microsoft.com/office/drawing/2014/main" id="{FA05DD5F-1542-4152-AB4D-565C379315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9376" y="1237892"/>
                  <a:ext cx="1171575" cy="1504950"/>
                </a:xfrm>
                <a:prstGeom prst="rect">
                  <a:avLst/>
                </a:prstGeom>
              </p:spPr>
            </p:pic>
            <p:pic>
              <p:nvPicPr>
                <p:cNvPr id="76" name="Graphic 75">
                  <a:extLst>
                    <a:ext uri="{FF2B5EF4-FFF2-40B4-BE49-F238E27FC236}">
                      <a16:creationId xmlns:a16="http://schemas.microsoft.com/office/drawing/2014/main" id="{8F1099C4-E712-41FC-A119-570EB0528A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4264" y="3110209"/>
                  <a:ext cx="1171575" cy="1504950"/>
                </a:xfrm>
                <a:prstGeom prst="rect">
                  <a:avLst/>
                </a:prstGeom>
              </p:spPr>
            </p:pic>
            <p:pic>
              <p:nvPicPr>
                <p:cNvPr id="77" name="Graphic 76">
                  <a:extLst>
                    <a:ext uri="{FF2B5EF4-FFF2-40B4-BE49-F238E27FC236}">
                      <a16:creationId xmlns:a16="http://schemas.microsoft.com/office/drawing/2014/main" id="{A4464AD1-BB5F-44CF-9E1D-5BA552028A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8757" y="3115169"/>
                  <a:ext cx="1171575" cy="1504950"/>
                </a:xfrm>
                <a:prstGeom prst="rect">
                  <a:avLst/>
                </a:prstGeom>
              </p:spPr>
            </p:pic>
            <p:pic>
              <p:nvPicPr>
                <p:cNvPr id="78" name="Graphic 77">
                  <a:extLst>
                    <a:ext uri="{FF2B5EF4-FFF2-40B4-BE49-F238E27FC236}">
                      <a16:creationId xmlns:a16="http://schemas.microsoft.com/office/drawing/2014/main" id="{543B686E-2D13-4E20-9F54-2EA4071436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3594" y="4999224"/>
                  <a:ext cx="1171575" cy="1504950"/>
                </a:xfrm>
                <a:prstGeom prst="rect">
                  <a:avLst/>
                </a:prstGeom>
              </p:spPr>
            </p:pic>
            <p:pic>
              <p:nvPicPr>
                <p:cNvPr id="52" name="Graphic 51">
                  <a:extLst>
                    <a:ext uri="{FF2B5EF4-FFF2-40B4-BE49-F238E27FC236}">
                      <a16:creationId xmlns:a16="http://schemas.microsoft.com/office/drawing/2014/main" id="{6083DB13-E643-4067-8A4A-E42F61CDAE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552" y="1237892"/>
                  <a:ext cx="1171575" cy="1504950"/>
                </a:xfrm>
                <a:prstGeom prst="rect">
                  <a:avLst/>
                </a:prstGeom>
              </p:spPr>
            </p:pic>
            <p:pic>
              <p:nvPicPr>
                <p:cNvPr id="57" name="Graphic 56">
                  <a:extLst>
                    <a:ext uri="{FF2B5EF4-FFF2-40B4-BE49-F238E27FC236}">
                      <a16:creationId xmlns:a16="http://schemas.microsoft.com/office/drawing/2014/main" id="{B926C4FC-26FC-4F95-9A29-86BEE8E98C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1309" y="1236678"/>
                  <a:ext cx="1171575" cy="1504950"/>
                </a:xfrm>
                <a:prstGeom prst="rect">
                  <a:avLst/>
                </a:prstGeom>
              </p:spPr>
            </p:pic>
            <p:pic>
              <p:nvPicPr>
                <p:cNvPr id="58" name="Graphic 57">
                  <a:extLst>
                    <a:ext uri="{FF2B5EF4-FFF2-40B4-BE49-F238E27FC236}">
                      <a16:creationId xmlns:a16="http://schemas.microsoft.com/office/drawing/2014/main" id="{EB9E180A-94FA-4A43-AD7D-C47C40E76B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1792" y="3112652"/>
                  <a:ext cx="1171575" cy="1504950"/>
                </a:xfrm>
                <a:prstGeom prst="rect">
                  <a:avLst/>
                </a:prstGeom>
              </p:spPr>
            </p:pic>
            <p:pic>
              <p:nvPicPr>
                <p:cNvPr id="79" name="Graphic 78">
                  <a:extLst>
                    <a:ext uri="{FF2B5EF4-FFF2-40B4-BE49-F238E27FC236}">
                      <a16:creationId xmlns:a16="http://schemas.microsoft.com/office/drawing/2014/main" id="{CBEF8818-7EBA-4723-8C6D-39BD15A827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1805" y="3112083"/>
                  <a:ext cx="1171575" cy="1504950"/>
                </a:xfrm>
                <a:prstGeom prst="rect">
                  <a:avLst/>
                </a:prstGeom>
              </p:spPr>
            </p:pic>
            <p:pic>
              <p:nvPicPr>
                <p:cNvPr id="80" name="Graphic 79">
                  <a:extLst>
                    <a:ext uri="{FF2B5EF4-FFF2-40B4-BE49-F238E27FC236}">
                      <a16:creationId xmlns:a16="http://schemas.microsoft.com/office/drawing/2014/main" id="{9A474051-5236-46D0-AF64-C7A89CC8E0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0325" y="1239121"/>
                  <a:ext cx="1171575" cy="1504950"/>
                </a:xfrm>
                <a:prstGeom prst="rect">
                  <a:avLst/>
                </a:prstGeom>
              </p:spPr>
            </p:pic>
            <p:pic>
              <p:nvPicPr>
                <p:cNvPr id="81" name="Graphic 80">
                  <a:extLst>
                    <a:ext uri="{FF2B5EF4-FFF2-40B4-BE49-F238E27FC236}">
                      <a16:creationId xmlns:a16="http://schemas.microsoft.com/office/drawing/2014/main" id="{2508C923-39E7-4691-89BF-05AA0B7502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209" y="5001112"/>
                  <a:ext cx="1171575" cy="1504950"/>
                </a:xfrm>
                <a:prstGeom prst="rect">
                  <a:avLst/>
                </a:prstGeom>
              </p:spPr>
            </p:pic>
            <p:pic>
              <p:nvPicPr>
                <p:cNvPr id="82" name="Graphic 81">
                  <a:extLst>
                    <a:ext uri="{FF2B5EF4-FFF2-40B4-BE49-F238E27FC236}">
                      <a16:creationId xmlns:a16="http://schemas.microsoft.com/office/drawing/2014/main" id="{5054EBE6-B541-4C3D-93B2-1B98C89202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73302" y="3113185"/>
                  <a:ext cx="1171575" cy="1504950"/>
                </a:xfrm>
                <a:prstGeom prst="rect">
                  <a:avLst/>
                </a:prstGeom>
              </p:spPr>
            </p:pic>
            <p:pic>
              <p:nvPicPr>
                <p:cNvPr id="83" name="Graphic 82">
                  <a:extLst>
                    <a:ext uri="{FF2B5EF4-FFF2-40B4-BE49-F238E27FC236}">
                      <a16:creationId xmlns:a16="http://schemas.microsoft.com/office/drawing/2014/main" id="{E314EFD6-FE6D-4450-9DD4-60371302B6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5683" y="1239128"/>
                  <a:ext cx="1171575" cy="1504950"/>
                </a:xfrm>
                <a:prstGeom prst="rect">
                  <a:avLst/>
                </a:prstGeom>
              </p:spPr>
            </p:pic>
            <p:pic>
              <p:nvPicPr>
                <p:cNvPr id="84" name="Graphic 83">
                  <a:extLst>
                    <a:ext uri="{FF2B5EF4-FFF2-40B4-BE49-F238E27FC236}">
                      <a16:creationId xmlns:a16="http://schemas.microsoft.com/office/drawing/2014/main" id="{DFDE6A5B-98B6-494E-8459-11A1DCFFE5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1149" y="5001112"/>
                  <a:ext cx="1171575" cy="1504950"/>
                </a:xfrm>
                <a:prstGeom prst="rect">
                  <a:avLst/>
                </a:prstGeom>
              </p:spPr>
            </p:pic>
            <p:pic>
              <p:nvPicPr>
                <p:cNvPr id="85" name="Graphic 84">
                  <a:extLst>
                    <a:ext uri="{FF2B5EF4-FFF2-40B4-BE49-F238E27FC236}">
                      <a16:creationId xmlns:a16="http://schemas.microsoft.com/office/drawing/2014/main" id="{EB972E07-C801-4AFA-ACD0-E28BF1AB79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1791" y="4992988"/>
                  <a:ext cx="1171575" cy="1504950"/>
                </a:xfrm>
                <a:prstGeom prst="rect">
                  <a:avLst/>
                </a:prstGeom>
              </p:spPr>
            </p:pic>
          </p:grpSp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EEAD2D8A-E5A7-439F-A5C6-35A87FEF3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978614" y="4978161"/>
                <a:ext cx="1171575" cy="1504950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10C2BF16-9F42-41DD-980C-305B72E2F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269023" y="4986104"/>
                <a:ext cx="1171575" cy="1504950"/>
              </a:xfrm>
              <a:prstGeom prst="rect">
                <a:avLst/>
              </a:prstGeom>
            </p:spPr>
          </p:pic>
        </p:grp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7D6C4FD-A674-41A7-867C-0CD96E5B3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15315" y="5378049"/>
              <a:ext cx="862101" cy="1107414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585F0496-9B7A-4DFD-9B1C-FE9FE6292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0770" y="5379439"/>
              <a:ext cx="862101" cy="1107414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42C44B22-1D32-4131-97C0-2A4D2A8DD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92194" y="5379439"/>
              <a:ext cx="862101" cy="1107414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53A13D6-5465-43D1-AEF6-4DC2F1304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63986" y="5373461"/>
              <a:ext cx="862101" cy="1107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8620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8075818-77B6-4819-92C9-30497BEA6E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916488"/>
              </p:ext>
            </p:extLst>
          </p:nvPr>
        </p:nvGraphicFramePr>
        <p:xfrm>
          <a:off x="347088" y="1935808"/>
          <a:ext cx="11317087" cy="392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AF31891-30F0-41B2-B220-F4B10ACB5D0A}"/>
              </a:ext>
            </a:extLst>
          </p:cNvPr>
          <p:cNvSpPr txBox="1">
            <a:spLocks/>
          </p:cNvSpPr>
          <p:nvPr/>
        </p:nvSpPr>
        <p:spPr>
          <a:xfrm>
            <a:off x="347089" y="355054"/>
            <a:ext cx="11714813" cy="5678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Foster Care System only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vs. </a:t>
            </a:r>
          </a:p>
          <a:p>
            <a:pPr marL="0" indent="0"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	Camden Supportive Housing Program</a:t>
            </a:r>
            <a:endParaRPr lang="en-US" altLang="en-US" dirty="0">
              <a:latin typeface="Arial Black" panose="020B0A040201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9307F5-C013-4ACE-8F88-4C186A97A08F}"/>
              </a:ext>
            </a:extLst>
          </p:cNvPr>
          <p:cNvSpPr txBox="1"/>
          <p:nvPr/>
        </p:nvSpPr>
        <p:spPr>
          <a:xfrm>
            <a:off x="2324100" y="2590800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$1,600,000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0DC6B9-A71D-4A43-B709-693D03C0B788}"/>
              </a:ext>
            </a:extLst>
          </p:cNvPr>
          <p:cNvSpPr/>
          <p:nvPr/>
        </p:nvSpPr>
        <p:spPr>
          <a:xfrm>
            <a:off x="7894727" y="4880609"/>
            <a:ext cx="3398112" cy="8184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$550,000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(services)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F8D87F-5AF1-43F3-A65C-2EA9AC0EFFD5}"/>
              </a:ext>
            </a:extLst>
          </p:cNvPr>
          <p:cNvSpPr/>
          <p:nvPr/>
        </p:nvSpPr>
        <p:spPr>
          <a:xfrm>
            <a:off x="7894726" y="4556524"/>
            <a:ext cx="3398113" cy="3118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$180 - $200,000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(housing)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15AF3A-FD60-4FA1-817E-D2660F1AAD2D}"/>
              </a:ext>
            </a:extLst>
          </p:cNvPr>
          <p:cNvSpPr/>
          <p:nvPr/>
        </p:nvSpPr>
        <p:spPr>
          <a:xfrm>
            <a:off x="1996599" y="2590800"/>
            <a:ext cx="2196790" cy="30806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5D40E6-CD83-4BC0-AF04-818FE432B886}"/>
              </a:ext>
            </a:extLst>
          </p:cNvPr>
          <p:cNvSpPr/>
          <p:nvPr/>
        </p:nvSpPr>
        <p:spPr>
          <a:xfrm>
            <a:off x="1995550" y="4081346"/>
            <a:ext cx="2196790" cy="15959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44044-4FB7-4435-9FDF-B8BAA11DD76D}"/>
              </a:ext>
            </a:extLst>
          </p:cNvPr>
          <p:cNvSpPr txBox="1"/>
          <p:nvPr/>
        </p:nvSpPr>
        <p:spPr>
          <a:xfrm>
            <a:off x="1715202" y="5864213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FOSTER CARE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BDA29-72C7-4D21-8C2F-90A5037E4C0A}"/>
              </a:ext>
            </a:extLst>
          </p:cNvPr>
          <p:cNvSpPr txBox="1"/>
          <p:nvPr/>
        </p:nvSpPr>
        <p:spPr>
          <a:xfrm>
            <a:off x="2221172" y="4164038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$1.1 million 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D2232B-4D1A-4B63-8C3F-DE85EB2646DB}"/>
              </a:ext>
            </a:extLst>
          </p:cNvPr>
          <p:cNvSpPr txBox="1"/>
          <p:nvPr/>
        </p:nvSpPr>
        <p:spPr>
          <a:xfrm>
            <a:off x="2181566" y="2714595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$2.2 million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FF6FE8B6-D401-41C0-9BDE-29CC57D2351E}"/>
              </a:ext>
            </a:extLst>
          </p:cNvPr>
          <p:cNvSpPr/>
          <p:nvPr/>
        </p:nvSpPr>
        <p:spPr>
          <a:xfrm>
            <a:off x="3599719" y="1597550"/>
            <a:ext cx="3486150" cy="1295400"/>
          </a:xfrm>
          <a:prstGeom prst="wedgeEllipseCallout">
            <a:avLst>
              <a:gd name="adj1" fmla="val -43237"/>
              <a:gd name="adj2" fmla="val 1110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children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year)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0A89BC-56AC-4B2A-B727-8095BCFC3F03}"/>
              </a:ext>
            </a:extLst>
          </p:cNvPr>
          <p:cNvSpPr/>
          <p:nvPr/>
        </p:nvSpPr>
        <p:spPr>
          <a:xfrm>
            <a:off x="5704828" y="4562439"/>
            <a:ext cx="2196790" cy="112630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C37C09-CD84-46EB-999A-8EBC97BB33D7}"/>
              </a:ext>
            </a:extLst>
          </p:cNvPr>
          <p:cNvSpPr/>
          <p:nvPr/>
        </p:nvSpPr>
        <p:spPr>
          <a:xfrm>
            <a:off x="5703779" y="4640580"/>
            <a:ext cx="2196790" cy="1054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CF5796-A978-488E-95D4-134D0279DE41}"/>
              </a:ext>
            </a:extLst>
          </p:cNvPr>
          <p:cNvSpPr txBox="1"/>
          <p:nvPr/>
        </p:nvSpPr>
        <p:spPr>
          <a:xfrm>
            <a:off x="5633157" y="5868396"/>
            <a:ext cx="5947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CAMDEN SUPPORTIVE HOUSING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5353B3-D358-44EB-A988-FE7DE332B810}"/>
              </a:ext>
            </a:extLst>
          </p:cNvPr>
          <p:cNvSpPr txBox="1"/>
          <p:nvPr/>
        </p:nvSpPr>
        <p:spPr>
          <a:xfrm>
            <a:off x="5840801" y="4636144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$730-$750,000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F3BA96EA-177B-45FA-9A87-257096B4B48C}"/>
              </a:ext>
            </a:extLst>
          </p:cNvPr>
          <p:cNvSpPr/>
          <p:nvPr/>
        </p:nvSpPr>
        <p:spPr>
          <a:xfrm>
            <a:off x="7402412" y="1923547"/>
            <a:ext cx="4404297" cy="2080915"/>
          </a:xfrm>
          <a:prstGeom prst="wedgeEllipseCallout">
            <a:avLst>
              <a:gd name="adj1" fmla="val -48406"/>
              <a:gd name="adj2" fmla="val 750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 people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(includes 22 children)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year)</a:t>
            </a:r>
          </a:p>
        </p:txBody>
      </p:sp>
    </p:spTree>
    <p:extLst>
      <p:ext uri="{BB962C8B-B14F-4D97-AF65-F5344CB8AC3E}">
        <p14:creationId xmlns:p14="http://schemas.microsoft.com/office/powerpoint/2010/main" val="15927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6" grpId="0" animBg="1"/>
      <p:bldP spid="28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07" y="1458826"/>
            <a:ext cx="6309985" cy="1762676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2E532E2-19A0-407D-9BC1-95FD505A0515}"/>
              </a:ext>
            </a:extLst>
          </p:cNvPr>
          <p:cNvSpPr txBox="1">
            <a:spLocks/>
          </p:cNvSpPr>
          <p:nvPr/>
        </p:nvSpPr>
        <p:spPr>
          <a:xfrm>
            <a:off x="0" y="3337405"/>
            <a:ext cx="12192000" cy="30633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Bill Maroon, MSW</a:t>
            </a:r>
          </a:p>
          <a:p>
            <a:pPr marL="0" indent="0" algn="ctr">
              <a:buNone/>
              <a:defRPr/>
            </a:pP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Business and Organizational Development Specialist </a:t>
            </a:r>
          </a:p>
          <a:p>
            <a:pPr marL="0" indent="0" algn="ctr">
              <a:buNone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bmaroon@rhd.org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4"/>
              </a:rPr>
              <a:t>www.rhd.org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15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D97821CD-6285-4747-A006-8A179C6FC9AC}"/>
              </a:ext>
            </a:extLst>
          </p:cNvPr>
          <p:cNvSpPr txBox="1">
            <a:spLocks/>
          </p:cNvSpPr>
          <p:nvPr/>
        </p:nvSpPr>
        <p:spPr>
          <a:xfrm>
            <a:off x="457200" y="762000"/>
            <a:ext cx="8229600" cy="46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E407E-B22E-44AF-BA80-5A476DC29FFA}"/>
              </a:ext>
            </a:extLst>
          </p:cNvPr>
          <p:cNvSpPr txBox="1">
            <a:spLocks/>
          </p:cNvSpPr>
          <p:nvPr/>
        </p:nvSpPr>
        <p:spPr>
          <a:xfrm>
            <a:off x="457199" y="808038"/>
            <a:ext cx="11012557" cy="5678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200" b="1" dirty="0"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2008</a:t>
            </a:r>
            <a:endParaRPr lang="en-US" altLang="en-US" b="1" dirty="0">
              <a:latin typeface="Arial Black" panose="020B0A040201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Camden Supportive Housing Program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started as part of a needle exchange continuum compiled by the </a:t>
            </a: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New Jersey Department of Human Services Division of Addiction Services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0025A1-D683-4BFA-A8CD-02CEA8549BD0}"/>
              </a:ext>
            </a:extLst>
          </p:cNvPr>
          <p:cNvGrpSpPr/>
          <p:nvPr/>
        </p:nvGrpSpPr>
        <p:grpSpPr>
          <a:xfrm>
            <a:off x="3021675" y="2814277"/>
            <a:ext cx="5347482" cy="3811717"/>
            <a:chOff x="3176392" y="2674808"/>
            <a:chExt cx="5347482" cy="381171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C4E048-3900-416A-B955-B911A3B51063}"/>
                </a:ext>
              </a:extLst>
            </p:cNvPr>
            <p:cNvGrpSpPr/>
            <p:nvPr/>
          </p:nvGrpSpPr>
          <p:grpSpPr>
            <a:xfrm>
              <a:off x="3176392" y="2694213"/>
              <a:ext cx="3851562" cy="3782787"/>
              <a:chOff x="477982" y="3429000"/>
              <a:chExt cx="3103416" cy="30480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B8236A8-18D9-43D5-A367-AF239A1B4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77982" y="58674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62F7F25-27C9-4377-8D38-5210CA595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87582" y="58674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777FBA8-EF9E-4B4F-9C6E-7565950CE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97182" y="58674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B586CE3-3B3D-451A-B37B-1A1ACDAEC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944090" y="58674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A5E3EB0-CBF4-4CCB-B8E4-2E9549D49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20636" y="58674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A1DF103-8E97-4E95-A8C9-BB4EB1F2B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91836" y="52578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17F08DB-249D-4CBA-BBCE-EF5272D23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01436" y="52578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920E316-06C3-48D1-A3A6-78E63650CC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11036" y="52578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F4774CD-0F3E-4ECB-BB3A-DC040987F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957944" y="52578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448BD9D-7B58-4937-99C1-A671A12BF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34490" y="52578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AE1B6E2-86DE-425A-995D-8B5F47F5E2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05690" y="46482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EC938E1-E049-45D9-AAE2-6456CBD9A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15290" y="46482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4B93499-5E96-4479-B252-BB5947C261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24890" y="46482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F8AD6A7-6F70-402B-B3FF-1E405308EA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971798" y="46482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BAF917C-767B-40D4-947A-3893B365E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48344" y="46482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0CA00C4-AF55-44AC-8D53-2C80BFD91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05690" y="40386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286860D-27DB-4A8A-9810-DB8537EAEF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15290" y="40386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C141E78-AC3D-4C99-A5B4-EB672444C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24890" y="40386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5306485-67E7-4E85-9393-05A2BE7E59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971798" y="40386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2741E60-112A-4C3E-99B5-58B50DB80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48344" y="40386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59DDCB8-8268-4D11-9CF2-BFA85AFA0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91836" y="34290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E24C663-A51E-4D9B-BB52-9D100EA4F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01436" y="34290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45246C1-ADD4-4193-BFBC-E140715D9B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11036" y="34290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3D276F9-8F47-4AAA-8EC6-13EB47FEF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957944" y="34290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0153612-37E5-486B-9478-6252781123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34490" y="3429000"/>
                <a:ext cx="609600" cy="609600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A259C6E-651D-42F1-880A-2C44CF423494}"/>
                </a:ext>
              </a:extLst>
            </p:cNvPr>
            <p:cNvGrpSpPr/>
            <p:nvPr/>
          </p:nvGrpSpPr>
          <p:grpSpPr>
            <a:xfrm>
              <a:off x="7000245" y="2674808"/>
              <a:ext cx="1523629" cy="3811717"/>
              <a:chOff x="3553690" y="3436409"/>
              <a:chExt cx="1219200" cy="3050116"/>
            </a:xfrm>
            <a:solidFill>
              <a:schemeClr val="bg1">
                <a:lumMod val="65000"/>
              </a:schemeClr>
            </a:solidFill>
          </p:grpSpPr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D5F81FA5-3087-400C-87B7-EB1F8E5E3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53690" y="5876925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9148EFA1-4560-4887-AB08-D3CABD711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69732" y="5267325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201D58C0-359B-4666-995A-9A717579B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97438" y="46482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C625AFD8-03F2-47D7-8719-18023756DB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95191" y="4031385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FE0967FB-9397-497C-8977-A77EB097E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95191" y="3436409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386D6455-F1E6-4D03-AFE8-05AE14E3C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163290" y="5876925"/>
                <a:ext cx="609600" cy="609600"/>
              </a:xfrm>
              <a:prstGeom prst="rect">
                <a:avLst/>
              </a:prstGeom>
            </p:spPr>
          </p:pic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7965509-9658-44F9-8DBA-A8C11BC22FFB}"/>
              </a:ext>
            </a:extLst>
          </p:cNvPr>
          <p:cNvSpPr txBox="1"/>
          <p:nvPr/>
        </p:nvSpPr>
        <p:spPr>
          <a:xfrm>
            <a:off x="7641730" y="3841007"/>
            <a:ext cx="18319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31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Housing 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Vouchers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199D27-B461-4165-ACD1-4708EDF86663}"/>
              </a:ext>
            </a:extLst>
          </p:cNvPr>
          <p:cNvSpPr/>
          <p:nvPr/>
        </p:nvSpPr>
        <p:spPr>
          <a:xfrm rot="1013701">
            <a:off x="-1523766" y="2698728"/>
            <a:ext cx="14703875" cy="178302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Arial Black" panose="020B0A04020102020204" pitchFamily="34" charset="0"/>
              </a:rPr>
              <a:t>VERY </a:t>
            </a:r>
            <a:r>
              <a:rPr lang="en-US" sz="4800" b="1" dirty="0">
                <a:solidFill>
                  <a:prstClr val="white"/>
                </a:solidFill>
                <a:latin typeface="Arial Black" panose="020B0A04020102020204" pitchFamily="34" charset="0"/>
              </a:rPr>
              <a:t>CONTROVERSIAL</a:t>
            </a:r>
            <a:endParaRPr lang="en-US" sz="4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3200" dirty="0">
                <a:solidFill>
                  <a:prstClr val="white"/>
                </a:solidFill>
              </a:rPr>
              <a:t>(at the time)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1FB5205-A58E-49C9-A36D-76DE0A888B5C}"/>
              </a:ext>
            </a:extLst>
          </p:cNvPr>
          <p:cNvGrpSpPr/>
          <p:nvPr/>
        </p:nvGrpSpPr>
        <p:grpSpPr>
          <a:xfrm>
            <a:off x="600187" y="3020572"/>
            <a:ext cx="10713708" cy="3970993"/>
            <a:chOff x="600187" y="3020572"/>
            <a:chExt cx="10713708" cy="39709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64608DA-0A34-44AC-815F-F26737FD0787}"/>
                </a:ext>
              </a:extLst>
            </p:cNvPr>
            <p:cNvGrpSpPr/>
            <p:nvPr/>
          </p:nvGrpSpPr>
          <p:grpSpPr>
            <a:xfrm rot="21271380">
              <a:off x="4092397" y="3313475"/>
              <a:ext cx="3681843" cy="3678090"/>
              <a:chOff x="600187" y="3032910"/>
              <a:chExt cx="3681843" cy="367809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370A851-E68E-4953-B68A-49A72E038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187" y="3032910"/>
                <a:ext cx="3681843" cy="3678090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F0AC253-B485-438A-8F92-C9FF2747A8E1}"/>
                  </a:ext>
                </a:extLst>
              </p:cNvPr>
              <p:cNvSpPr/>
              <p:nvPr/>
            </p:nvSpPr>
            <p:spPr>
              <a:xfrm>
                <a:off x="1274095" y="3730548"/>
                <a:ext cx="2334024" cy="2327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9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ECCE667-E298-463F-BC2E-2FF6490523BE}"/>
                </a:ext>
              </a:extLst>
            </p:cNvPr>
            <p:cNvGrpSpPr/>
            <p:nvPr/>
          </p:nvGrpSpPr>
          <p:grpSpPr>
            <a:xfrm rot="20439263">
              <a:off x="7632052" y="3020572"/>
              <a:ext cx="3681843" cy="3678090"/>
              <a:chOff x="600187" y="3032910"/>
              <a:chExt cx="3681843" cy="367809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4F0BD85-16EF-4959-ACB6-9ABFC0F7C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187" y="3032910"/>
                <a:ext cx="3681843" cy="3678090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8F3883-5C4B-4992-8058-C973687AACE3}"/>
                  </a:ext>
                </a:extLst>
              </p:cNvPr>
              <p:cNvSpPr/>
              <p:nvPr/>
            </p:nvSpPr>
            <p:spPr>
              <a:xfrm>
                <a:off x="1274095" y="3730548"/>
                <a:ext cx="2334024" cy="2327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9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9E85AC-8255-4805-900A-AE835E12ACD1}"/>
                </a:ext>
              </a:extLst>
            </p:cNvPr>
            <p:cNvGrpSpPr/>
            <p:nvPr/>
          </p:nvGrpSpPr>
          <p:grpSpPr>
            <a:xfrm>
              <a:off x="600187" y="3032910"/>
              <a:ext cx="3681843" cy="3678090"/>
              <a:chOff x="600187" y="3032910"/>
              <a:chExt cx="3681843" cy="367809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2A721DD-905D-4D02-A2AE-78DE6E9F6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187" y="3032910"/>
                <a:ext cx="3681843" cy="3678090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96B0F1-F522-4896-BDC6-94A679067257}"/>
                  </a:ext>
                </a:extLst>
              </p:cNvPr>
              <p:cNvSpPr/>
              <p:nvPr/>
            </p:nvSpPr>
            <p:spPr>
              <a:xfrm>
                <a:off x="1274095" y="3730548"/>
                <a:ext cx="2334024" cy="2327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9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EF216C-EEA4-49A1-86D9-F9954E34ED60}"/>
                </a:ext>
              </a:extLst>
            </p:cNvPr>
            <p:cNvSpPr txBox="1"/>
            <p:nvPr/>
          </p:nvSpPr>
          <p:spPr>
            <a:xfrm rot="242748">
              <a:off x="8298844" y="4269393"/>
              <a:ext cx="23631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NEEDLE </a:t>
              </a:r>
            </a:p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CB53F4-5D22-407A-874B-984EC6E773A2}"/>
                </a:ext>
              </a:extLst>
            </p:cNvPr>
            <p:cNvSpPr txBox="1"/>
            <p:nvPr/>
          </p:nvSpPr>
          <p:spPr>
            <a:xfrm rot="21354659">
              <a:off x="1739633" y="4084728"/>
              <a:ext cx="140294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MAT</a:t>
              </a:r>
            </a:p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Methadone</a:t>
              </a:r>
            </a:p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Assisted </a:t>
              </a:r>
            </a:p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Treatment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DC5E07-6ACE-49DF-8521-7BF9239E4DF5}"/>
                </a:ext>
              </a:extLst>
            </p:cNvPr>
            <p:cNvSpPr txBox="1"/>
            <p:nvPr/>
          </p:nvSpPr>
          <p:spPr>
            <a:xfrm>
              <a:off x="4708465" y="4532340"/>
              <a:ext cx="244970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HOUSING</a:t>
              </a:r>
            </a:p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PROGRAMS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2FC4C8B-4AEB-44D1-9E17-81CAC3FBEB5A}"/>
              </a:ext>
            </a:extLst>
          </p:cNvPr>
          <p:cNvSpPr txBox="1"/>
          <p:nvPr/>
        </p:nvSpPr>
        <p:spPr>
          <a:xfrm>
            <a:off x="1407192" y="2513945"/>
            <a:ext cx="10904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REFERRAL PROCESS 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/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99620590-0504-42CE-81FC-B1D6A3B267EF}"/>
              </a:ext>
            </a:extLst>
          </p:cNvPr>
          <p:cNvSpPr/>
          <p:nvPr/>
        </p:nvSpPr>
        <p:spPr>
          <a:xfrm>
            <a:off x="1757130" y="124572"/>
            <a:ext cx="8535148" cy="2478378"/>
          </a:xfrm>
          <a:prstGeom prst="downArrowCallout">
            <a:avLst>
              <a:gd name="adj1" fmla="val 54795"/>
              <a:gd name="adj2" fmla="val 54675"/>
              <a:gd name="adj3" fmla="val 21352"/>
              <a:gd name="adj4" fmla="val 75402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31 individuals were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HOMELESS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 HIGH RISK OF HOMELESSNESS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&amp; either connected to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Camden Methadone Program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Needle Exchange</a:t>
            </a:r>
          </a:p>
        </p:txBody>
      </p:sp>
    </p:spTree>
    <p:extLst>
      <p:ext uri="{BB962C8B-B14F-4D97-AF65-F5344CB8AC3E}">
        <p14:creationId xmlns:p14="http://schemas.microsoft.com/office/powerpoint/2010/main" val="356502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0F1C49F-2F2F-44FE-AD7C-0C71B7851A7D}"/>
              </a:ext>
            </a:extLst>
          </p:cNvPr>
          <p:cNvSpPr txBox="1">
            <a:spLocks/>
          </p:cNvSpPr>
          <p:nvPr/>
        </p:nvSpPr>
        <p:spPr>
          <a:xfrm>
            <a:off x="457199" y="1179513"/>
            <a:ext cx="10913165" cy="5678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MISSION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Housing First initiative utilizes the Intensive Supportive Housing team to provide comprehensive, recovery-oriented case management services to individuals who are homeless or at risk of homelessness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Strives to embody the Values of RHD while embracing the tenets of Harm Reduction and Housing First.</a:t>
            </a:r>
          </a:p>
        </p:txBody>
      </p:sp>
    </p:spTree>
    <p:extLst>
      <p:ext uri="{BB962C8B-B14F-4D97-AF65-F5344CB8AC3E}">
        <p14:creationId xmlns:p14="http://schemas.microsoft.com/office/powerpoint/2010/main" val="278193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344E287-DDC8-4830-8B10-4F1C0960D2D2}"/>
              </a:ext>
            </a:extLst>
          </p:cNvPr>
          <p:cNvSpPr txBox="1">
            <a:spLocks/>
          </p:cNvSpPr>
          <p:nvPr/>
        </p:nvSpPr>
        <p:spPr>
          <a:xfrm>
            <a:off x="209550" y="261390"/>
            <a:ext cx="8229600" cy="5678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TODAY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(10 years later)…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A9246B-E0D3-423C-9871-7D67DD69C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077519"/>
              </p:ext>
            </p:extLst>
          </p:nvPr>
        </p:nvGraphicFramePr>
        <p:xfrm>
          <a:off x="610428" y="1118151"/>
          <a:ext cx="10400472" cy="5509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62CC826-0241-4BAC-A174-27FBEBB6F404}"/>
              </a:ext>
            </a:extLst>
          </p:cNvPr>
          <p:cNvSpPr/>
          <p:nvPr/>
        </p:nvSpPr>
        <p:spPr>
          <a:xfrm rot="1013701">
            <a:off x="-1365608" y="2619354"/>
            <a:ext cx="14703875" cy="178302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dirty="0">
                <a:solidFill>
                  <a:prstClr val="white"/>
                </a:solidFill>
                <a:latin typeface="Arial Black" panose="020B0A04020102020204" pitchFamily="34" charset="0"/>
              </a:rPr>
              <a:t>0</a:t>
            </a:r>
            <a:endParaRPr lang="en-US" sz="4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DUE TO OVERDOSE! 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AC8CD2-67A8-4B3F-9724-30A438135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923" y="5755680"/>
            <a:ext cx="944504" cy="773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  <a:ln>
            <a:noFill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E5D868-9B0D-4584-8141-F2A9D143A463}"/>
              </a:ext>
            </a:extLst>
          </p:cNvPr>
          <p:cNvSpPr txBox="1">
            <a:spLocks/>
          </p:cNvSpPr>
          <p:nvPr/>
        </p:nvSpPr>
        <p:spPr>
          <a:xfrm>
            <a:off x="128922" y="246933"/>
            <a:ext cx="11714813" cy="5678487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HOUSING RETENTION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(87%)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58" name="Graphic 157">
            <a:extLst>
              <a:ext uri="{FF2B5EF4-FFF2-40B4-BE49-F238E27FC236}">
                <a16:creationId xmlns:a16="http://schemas.microsoft.com/office/drawing/2014/main" id="{2AA7B2C5-F01F-488B-8895-89029945F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427" y="5755680"/>
            <a:ext cx="944504" cy="773416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501AF8AC-5952-4DCB-A2EE-A3DC30EC8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9129" y="5755680"/>
            <a:ext cx="944504" cy="773416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:a16="http://schemas.microsoft.com/office/drawing/2014/main" id="{7CEF1886-F6F1-473C-A6DD-B4AB4D4DE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2435" y="5755680"/>
            <a:ext cx="944504" cy="773416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DE73D150-84A0-46A4-8CD7-C27C2A409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6939" y="5755680"/>
            <a:ext cx="944504" cy="773416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217B7159-838D-40D5-A655-11150CB57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201" y="5755680"/>
            <a:ext cx="944504" cy="773416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4C35CB9E-F038-49AC-A5CB-23CE3E946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1705" y="5755680"/>
            <a:ext cx="944504" cy="773416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0C740B9C-3DE5-41EA-A37F-42AE117E1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7407" y="5755680"/>
            <a:ext cx="944504" cy="773416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9517E8D1-75DD-4535-BDE2-873164D37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0713" y="5755680"/>
            <a:ext cx="944504" cy="773416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01937636-C7E9-4DFD-908C-2CE34C59D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5217" y="5755680"/>
            <a:ext cx="944504" cy="77341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5B4A7E-792E-450D-B6C7-A7D3C4E78320}"/>
              </a:ext>
            </a:extLst>
          </p:cNvPr>
          <p:cNvGrpSpPr/>
          <p:nvPr/>
        </p:nvGrpSpPr>
        <p:grpSpPr>
          <a:xfrm>
            <a:off x="128921" y="4948131"/>
            <a:ext cx="9420798" cy="773416"/>
            <a:chOff x="128921" y="4948131"/>
            <a:chExt cx="9420798" cy="773416"/>
          </a:xfrm>
        </p:grpSpPr>
        <p:pic>
          <p:nvPicPr>
            <p:cNvPr id="168" name="Graphic 167">
              <a:extLst>
                <a:ext uri="{FF2B5EF4-FFF2-40B4-BE49-F238E27FC236}">
                  <a16:creationId xmlns:a16="http://schemas.microsoft.com/office/drawing/2014/main" id="{F12A4494-F7E5-4710-B7F2-2BF167301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8921" y="4948131"/>
              <a:ext cx="944504" cy="773416"/>
            </a:xfrm>
            <a:prstGeom prst="rect">
              <a:avLst/>
            </a:prstGeom>
          </p:spPr>
        </p:pic>
        <p:pic>
          <p:nvPicPr>
            <p:cNvPr id="169" name="Graphic 168">
              <a:extLst>
                <a:ext uri="{FF2B5EF4-FFF2-40B4-BE49-F238E27FC236}">
                  <a16:creationId xmlns:a16="http://schemas.microsoft.com/office/drawing/2014/main" id="{543CB14D-DF3A-4E8C-A77A-B343A3B9B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3425" y="4948131"/>
              <a:ext cx="944504" cy="773416"/>
            </a:xfrm>
            <a:prstGeom prst="rect">
              <a:avLst/>
            </a:prstGeom>
          </p:spPr>
        </p:pic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BD14A38A-AABB-4CBD-B7DE-1382279AB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29127" y="4948131"/>
              <a:ext cx="944504" cy="773416"/>
            </a:xfrm>
            <a:prstGeom prst="rect">
              <a:avLst/>
            </a:prstGeom>
          </p:spPr>
        </p:pic>
        <p:pic>
          <p:nvPicPr>
            <p:cNvPr id="171" name="Graphic 170">
              <a:extLst>
                <a:ext uri="{FF2B5EF4-FFF2-40B4-BE49-F238E27FC236}">
                  <a16:creationId xmlns:a16="http://schemas.microsoft.com/office/drawing/2014/main" id="{2E987332-CDD1-44A9-85A1-E40B88B88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2433" y="4948131"/>
              <a:ext cx="944504" cy="773416"/>
            </a:xfrm>
            <a:prstGeom prst="rect">
              <a:avLst/>
            </a:prstGeom>
          </p:spPr>
        </p:pic>
        <p:pic>
          <p:nvPicPr>
            <p:cNvPr id="172" name="Graphic 171">
              <a:extLst>
                <a:ext uri="{FF2B5EF4-FFF2-40B4-BE49-F238E27FC236}">
                  <a16:creationId xmlns:a16="http://schemas.microsoft.com/office/drawing/2014/main" id="{BCAF6D91-58EB-4D97-82B4-1E37CE336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6937" y="4948131"/>
              <a:ext cx="944504" cy="773416"/>
            </a:xfrm>
            <a:prstGeom prst="rect">
              <a:avLst/>
            </a:prstGeom>
          </p:spPr>
        </p:pic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44DF3799-02B3-45E5-B176-0CD38A243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27199" y="4948131"/>
              <a:ext cx="944504" cy="773416"/>
            </a:xfrm>
            <a:prstGeom prst="rect">
              <a:avLst/>
            </a:prstGeom>
          </p:spPr>
        </p:pic>
        <p:pic>
          <p:nvPicPr>
            <p:cNvPr id="174" name="Graphic 173">
              <a:extLst>
                <a:ext uri="{FF2B5EF4-FFF2-40B4-BE49-F238E27FC236}">
                  <a16:creationId xmlns:a16="http://schemas.microsoft.com/office/drawing/2014/main" id="{9F20411A-90F2-4F8B-931E-66664047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71703" y="4948131"/>
              <a:ext cx="944504" cy="773416"/>
            </a:xfrm>
            <a:prstGeom prst="rect">
              <a:avLst/>
            </a:prstGeom>
          </p:spPr>
        </p:pic>
        <p:pic>
          <p:nvPicPr>
            <p:cNvPr id="175" name="Graphic 174">
              <a:extLst>
                <a:ext uri="{FF2B5EF4-FFF2-40B4-BE49-F238E27FC236}">
                  <a16:creationId xmlns:a16="http://schemas.microsoft.com/office/drawing/2014/main" id="{60AF6772-79EA-4EDC-A255-3708C6EE0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27405" y="4948131"/>
              <a:ext cx="944504" cy="773416"/>
            </a:xfrm>
            <a:prstGeom prst="rect">
              <a:avLst/>
            </a:prstGeom>
          </p:spPr>
        </p:pic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1D58E22F-35CD-448C-9956-F3DBF9094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60711" y="4948131"/>
              <a:ext cx="944504" cy="773416"/>
            </a:xfrm>
            <a:prstGeom prst="rect">
              <a:avLst/>
            </a:prstGeom>
          </p:spPr>
        </p:pic>
        <p:pic>
          <p:nvPicPr>
            <p:cNvPr id="177" name="Graphic 176">
              <a:extLst>
                <a:ext uri="{FF2B5EF4-FFF2-40B4-BE49-F238E27FC236}">
                  <a16:creationId xmlns:a16="http://schemas.microsoft.com/office/drawing/2014/main" id="{9228D371-0CD3-4BB5-8437-C0CD0F8BA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05215" y="4948131"/>
              <a:ext cx="944504" cy="773416"/>
            </a:xfrm>
            <a:prstGeom prst="rect">
              <a:avLst/>
            </a:prstGeom>
          </p:spPr>
        </p:pic>
      </p:grpSp>
      <p:pic>
        <p:nvPicPr>
          <p:cNvPr id="179" name="Graphic 178">
            <a:extLst>
              <a:ext uri="{FF2B5EF4-FFF2-40B4-BE49-F238E27FC236}">
                <a16:creationId xmlns:a16="http://schemas.microsoft.com/office/drawing/2014/main" id="{4303C4B8-3131-4B61-B442-28618588B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921" y="4170160"/>
            <a:ext cx="944504" cy="773416"/>
          </a:xfrm>
          <a:prstGeom prst="rect">
            <a:avLst/>
          </a:prstGeom>
        </p:spPr>
      </p:pic>
      <p:pic>
        <p:nvPicPr>
          <p:cNvPr id="180" name="Graphic 179">
            <a:extLst>
              <a:ext uri="{FF2B5EF4-FFF2-40B4-BE49-F238E27FC236}">
                <a16:creationId xmlns:a16="http://schemas.microsoft.com/office/drawing/2014/main" id="{E997C392-A02B-4756-9A37-2E700253A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425" y="4170160"/>
            <a:ext cx="944504" cy="773416"/>
          </a:xfrm>
          <a:prstGeom prst="rect">
            <a:avLst/>
          </a:prstGeom>
        </p:spPr>
      </p:pic>
      <p:pic>
        <p:nvPicPr>
          <p:cNvPr id="181" name="Graphic 180">
            <a:extLst>
              <a:ext uri="{FF2B5EF4-FFF2-40B4-BE49-F238E27FC236}">
                <a16:creationId xmlns:a16="http://schemas.microsoft.com/office/drawing/2014/main" id="{934AC430-AAFB-4CA1-887A-BF945FDD1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9127" y="4170160"/>
            <a:ext cx="944504" cy="773416"/>
          </a:xfrm>
          <a:prstGeom prst="rect">
            <a:avLst/>
          </a:prstGeom>
        </p:spPr>
      </p:pic>
      <p:pic>
        <p:nvPicPr>
          <p:cNvPr id="182" name="Graphic 181">
            <a:extLst>
              <a:ext uri="{FF2B5EF4-FFF2-40B4-BE49-F238E27FC236}">
                <a16:creationId xmlns:a16="http://schemas.microsoft.com/office/drawing/2014/main" id="{1FC933A0-E9CF-4B59-B4A2-0AF9DACA1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2433" y="4170160"/>
            <a:ext cx="944504" cy="773416"/>
          </a:xfrm>
          <a:prstGeom prst="rect">
            <a:avLst/>
          </a:prstGeom>
        </p:spPr>
      </p:pic>
      <p:pic>
        <p:nvPicPr>
          <p:cNvPr id="183" name="Graphic 182">
            <a:extLst>
              <a:ext uri="{FF2B5EF4-FFF2-40B4-BE49-F238E27FC236}">
                <a16:creationId xmlns:a16="http://schemas.microsoft.com/office/drawing/2014/main" id="{40350DDB-66B1-47DC-83EF-F79261C65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6937" y="4170160"/>
            <a:ext cx="944504" cy="773416"/>
          </a:xfrm>
          <a:prstGeom prst="rect">
            <a:avLst/>
          </a:prstGeom>
        </p:spPr>
      </p:pic>
      <p:pic>
        <p:nvPicPr>
          <p:cNvPr id="184" name="Graphic 183">
            <a:extLst>
              <a:ext uri="{FF2B5EF4-FFF2-40B4-BE49-F238E27FC236}">
                <a16:creationId xmlns:a16="http://schemas.microsoft.com/office/drawing/2014/main" id="{F5665FF7-CD15-4E52-93D4-DD811FE09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99" y="4170160"/>
            <a:ext cx="944504" cy="773416"/>
          </a:xfrm>
          <a:prstGeom prst="rect">
            <a:avLst/>
          </a:prstGeom>
        </p:spPr>
      </p:pic>
      <p:pic>
        <p:nvPicPr>
          <p:cNvPr id="185" name="Graphic 184">
            <a:extLst>
              <a:ext uri="{FF2B5EF4-FFF2-40B4-BE49-F238E27FC236}">
                <a16:creationId xmlns:a16="http://schemas.microsoft.com/office/drawing/2014/main" id="{E81CF2B5-23E6-49EF-9480-092FD3B3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1703" y="4170160"/>
            <a:ext cx="944504" cy="773416"/>
          </a:xfrm>
          <a:prstGeom prst="rect">
            <a:avLst/>
          </a:prstGeom>
        </p:spPr>
      </p:pic>
      <p:pic>
        <p:nvPicPr>
          <p:cNvPr id="186" name="Graphic 185">
            <a:extLst>
              <a:ext uri="{FF2B5EF4-FFF2-40B4-BE49-F238E27FC236}">
                <a16:creationId xmlns:a16="http://schemas.microsoft.com/office/drawing/2014/main" id="{4F617414-991C-4B9E-B193-1FF31B9A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7405" y="4170160"/>
            <a:ext cx="944504" cy="773416"/>
          </a:xfrm>
          <a:prstGeom prst="rect">
            <a:avLst/>
          </a:prstGeom>
        </p:spPr>
      </p:pic>
      <p:pic>
        <p:nvPicPr>
          <p:cNvPr id="187" name="Graphic 186">
            <a:extLst>
              <a:ext uri="{FF2B5EF4-FFF2-40B4-BE49-F238E27FC236}">
                <a16:creationId xmlns:a16="http://schemas.microsoft.com/office/drawing/2014/main" id="{2418622D-AA11-4A09-93E7-2BCE3F8A8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0711" y="4170160"/>
            <a:ext cx="944504" cy="773416"/>
          </a:xfrm>
          <a:prstGeom prst="rect">
            <a:avLst/>
          </a:prstGeom>
        </p:spPr>
      </p:pic>
      <p:pic>
        <p:nvPicPr>
          <p:cNvPr id="188" name="Graphic 187">
            <a:extLst>
              <a:ext uri="{FF2B5EF4-FFF2-40B4-BE49-F238E27FC236}">
                <a16:creationId xmlns:a16="http://schemas.microsoft.com/office/drawing/2014/main" id="{6F4EBD12-8DDE-4393-A8F4-A5DF53895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5215" y="4170160"/>
            <a:ext cx="944504" cy="773416"/>
          </a:xfrm>
          <a:prstGeom prst="rect">
            <a:avLst/>
          </a:prstGeom>
        </p:spPr>
      </p:pic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EB351DF-3571-4244-B2DB-6FC72F4A4B8B}"/>
              </a:ext>
            </a:extLst>
          </p:cNvPr>
          <p:cNvGrpSpPr/>
          <p:nvPr/>
        </p:nvGrpSpPr>
        <p:grpSpPr>
          <a:xfrm>
            <a:off x="128921" y="3396114"/>
            <a:ext cx="9420798" cy="773416"/>
            <a:chOff x="128921" y="4948131"/>
            <a:chExt cx="9420798" cy="773416"/>
          </a:xfrm>
        </p:grpSpPr>
        <p:pic>
          <p:nvPicPr>
            <p:cNvPr id="190" name="Graphic 189">
              <a:extLst>
                <a:ext uri="{FF2B5EF4-FFF2-40B4-BE49-F238E27FC236}">
                  <a16:creationId xmlns:a16="http://schemas.microsoft.com/office/drawing/2014/main" id="{32E6B867-1DEB-48C8-B2CB-B11E58D78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8921" y="4948131"/>
              <a:ext cx="944504" cy="773416"/>
            </a:xfrm>
            <a:prstGeom prst="rect">
              <a:avLst/>
            </a:prstGeom>
          </p:spPr>
        </p:pic>
        <p:pic>
          <p:nvPicPr>
            <p:cNvPr id="191" name="Graphic 190">
              <a:extLst>
                <a:ext uri="{FF2B5EF4-FFF2-40B4-BE49-F238E27FC236}">
                  <a16:creationId xmlns:a16="http://schemas.microsoft.com/office/drawing/2014/main" id="{BC0EF35C-576D-4C4C-BDFC-899DA2A01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3425" y="4948131"/>
              <a:ext cx="944504" cy="773416"/>
            </a:xfrm>
            <a:prstGeom prst="rect">
              <a:avLst/>
            </a:prstGeom>
          </p:spPr>
        </p:pic>
        <p:pic>
          <p:nvPicPr>
            <p:cNvPr id="192" name="Graphic 191">
              <a:extLst>
                <a:ext uri="{FF2B5EF4-FFF2-40B4-BE49-F238E27FC236}">
                  <a16:creationId xmlns:a16="http://schemas.microsoft.com/office/drawing/2014/main" id="{054F81E7-E82E-414D-A165-8C23A6DA5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29127" y="4948131"/>
              <a:ext cx="944504" cy="773416"/>
            </a:xfrm>
            <a:prstGeom prst="rect">
              <a:avLst/>
            </a:prstGeom>
          </p:spPr>
        </p:pic>
        <p:pic>
          <p:nvPicPr>
            <p:cNvPr id="193" name="Graphic 192">
              <a:extLst>
                <a:ext uri="{FF2B5EF4-FFF2-40B4-BE49-F238E27FC236}">
                  <a16:creationId xmlns:a16="http://schemas.microsoft.com/office/drawing/2014/main" id="{6C7EDA9A-33B7-4ADE-AC19-3D36055FE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2433" y="4948131"/>
              <a:ext cx="944504" cy="773416"/>
            </a:xfrm>
            <a:prstGeom prst="rect">
              <a:avLst/>
            </a:prstGeom>
          </p:spPr>
        </p:pic>
        <p:pic>
          <p:nvPicPr>
            <p:cNvPr id="194" name="Graphic 193">
              <a:extLst>
                <a:ext uri="{FF2B5EF4-FFF2-40B4-BE49-F238E27FC236}">
                  <a16:creationId xmlns:a16="http://schemas.microsoft.com/office/drawing/2014/main" id="{F9071FE1-4E97-4791-89C4-3D83C33E9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6937" y="4948131"/>
              <a:ext cx="944504" cy="773416"/>
            </a:xfrm>
            <a:prstGeom prst="rect">
              <a:avLst/>
            </a:prstGeom>
          </p:spPr>
        </p:pic>
        <p:pic>
          <p:nvPicPr>
            <p:cNvPr id="195" name="Graphic 194">
              <a:extLst>
                <a:ext uri="{FF2B5EF4-FFF2-40B4-BE49-F238E27FC236}">
                  <a16:creationId xmlns:a16="http://schemas.microsoft.com/office/drawing/2014/main" id="{921739B8-C3F7-4AFA-917E-93DAB08BD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27199" y="4948131"/>
              <a:ext cx="944504" cy="773416"/>
            </a:xfrm>
            <a:prstGeom prst="rect">
              <a:avLst/>
            </a:prstGeom>
          </p:spPr>
        </p:pic>
        <p:pic>
          <p:nvPicPr>
            <p:cNvPr id="196" name="Graphic 195">
              <a:extLst>
                <a:ext uri="{FF2B5EF4-FFF2-40B4-BE49-F238E27FC236}">
                  <a16:creationId xmlns:a16="http://schemas.microsoft.com/office/drawing/2014/main" id="{5850E260-0BB5-462E-8785-ACF5D6A3E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71703" y="4948131"/>
              <a:ext cx="944504" cy="773416"/>
            </a:xfrm>
            <a:prstGeom prst="rect">
              <a:avLst/>
            </a:prstGeom>
          </p:spPr>
        </p:pic>
        <p:pic>
          <p:nvPicPr>
            <p:cNvPr id="197" name="Graphic 196">
              <a:extLst>
                <a:ext uri="{FF2B5EF4-FFF2-40B4-BE49-F238E27FC236}">
                  <a16:creationId xmlns:a16="http://schemas.microsoft.com/office/drawing/2014/main" id="{9B768F28-D2A9-4E94-8F7D-D1A7CDCE1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27405" y="4948131"/>
              <a:ext cx="944504" cy="773416"/>
            </a:xfrm>
            <a:prstGeom prst="rect">
              <a:avLst/>
            </a:prstGeom>
          </p:spPr>
        </p:pic>
        <p:pic>
          <p:nvPicPr>
            <p:cNvPr id="198" name="Graphic 197">
              <a:extLst>
                <a:ext uri="{FF2B5EF4-FFF2-40B4-BE49-F238E27FC236}">
                  <a16:creationId xmlns:a16="http://schemas.microsoft.com/office/drawing/2014/main" id="{F9B9BC98-1209-4694-8665-368B66B6B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60711" y="4948131"/>
              <a:ext cx="944504" cy="773416"/>
            </a:xfrm>
            <a:prstGeom prst="rect">
              <a:avLst/>
            </a:prstGeom>
          </p:spPr>
        </p:pic>
        <p:pic>
          <p:nvPicPr>
            <p:cNvPr id="199" name="Graphic 198">
              <a:extLst>
                <a:ext uri="{FF2B5EF4-FFF2-40B4-BE49-F238E27FC236}">
                  <a16:creationId xmlns:a16="http://schemas.microsoft.com/office/drawing/2014/main" id="{D174D613-FCE7-43B1-8B8F-3C1CCE5A2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05215" y="4948131"/>
              <a:ext cx="944504" cy="773416"/>
            </a:xfrm>
            <a:prstGeom prst="rect">
              <a:avLst/>
            </a:prstGeom>
          </p:spPr>
        </p:pic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A0D9E1F-EC9C-4089-9E83-BB67CE4D0542}"/>
              </a:ext>
            </a:extLst>
          </p:cNvPr>
          <p:cNvGrpSpPr/>
          <p:nvPr/>
        </p:nvGrpSpPr>
        <p:grpSpPr>
          <a:xfrm>
            <a:off x="128921" y="2620421"/>
            <a:ext cx="9420798" cy="773416"/>
            <a:chOff x="128921" y="4948131"/>
            <a:chExt cx="9420798" cy="773416"/>
          </a:xfrm>
        </p:grpSpPr>
        <p:pic>
          <p:nvPicPr>
            <p:cNvPr id="201" name="Graphic 200">
              <a:extLst>
                <a:ext uri="{FF2B5EF4-FFF2-40B4-BE49-F238E27FC236}">
                  <a16:creationId xmlns:a16="http://schemas.microsoft.com/office/drawing/2014/main" id="{70B5FB74-6229-41E4-9776-D10C49CE0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8921" y="4948131"/>
              <a:ext cx="944504" cy="773416"/>
            </a:xfrm>
            <a:prstGeom prst="rect">
              <a:avLst/>
            </a:prstGeom>
          </p:spPr>
        </p:pic>
        <p:pic>
          <p:nvPicPr>
            <p:cNvPr id="202" name="Graphic 201">
              <a:extLst>
                <a:ext uri="{FF2B5EF4-FFF2-40B4-BE49-F238E27FC236}">
                  <a16:creationId xmlns:a16="http://schemas.microsoft.com/office/drawing/2014/main" id="{BC48F272-5423-497A-A6E9-657441375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3425" y="4948131"/>
              <a:ext cx="944504" cy="773416"/>
            </a:xfrm>
            <a:prstGeom prst="rect">
              <a:avLst/>
            </a:prstGeom>
          </p:spPr>
        </p:pic>
        <p:pic>
          <p:nvPicPr>
            <p:cNvPr id="203" name="Graphic 202">
              <a:extLst>
                <a:ext uri="{FF2B5EF4-FFF2-40B4-BE49-F238E27FC236}">
                  <a16:creationId xmlns:a16="http://schemas.microsoft.com/office/drawing/2014/main" id="{2E1DB02B-E6DE-412B-84A0-903CAC71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29127" y="4948131"/>
              <a:ext cx="944504" cy="773416"/>
            </a:xfrm>
            <a:prstGeom prst="rect">
              <a:avLst/>
            </a:prstGeom>
          </p:spPr>
        </p:pic>
        <p:pic>
          <p:nvPicPr>
            <p:cNvPr id="204" name="Graphic 203">
              <a:extLst>
                <a:ext uri="{FF2B5EF4-FFF2-40B4-BE49-F238E27FC236}">
                  <a16:creationId xmlns:a16="http://schemas.microsoft.com/office/drawing/2014/main" id="{C38B1609-183A-49C3-8805-B53689F40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2433" y="4948131"/>
              <a:ext cx="944504" cy="773416"/>
            </a:xfrm>
            <a:prstGeom prst="rect">
              <a:avLst/>
            </a:prstGeom>
          </p:spPr>
        </p:pic>
        <p:pic>
          <p:nvPicPr>
            <p:cNvPr id="205" name="Graphic 204">
              <a:extLst>
                <a:ext uri="{FF2B5EF4-FFF2-40B4-BE49-F238E27FC236}">
                  <a16:creationId xmlns:a16="http://schemas.microsoft.com/office/drawing/2014/main" id="{C3B5518A-2B4B-4C70-AFCB-F4C387D95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6937" y="4948131"/>
              <a:ext cx="944504" cy="773416"/>
            </a:xfrm>
            <a:prstGeom prst="rect">
              <a:avLst/>
            </a:prstGeom>
          </p:spPr>
        </p:pic>
        <p:pic>
          <p:nvPicPr>
            <p:cNvPr id="206" name="Graphic 205">
              <a:extLst>
                <a:ext uri="{FF2B5EF4-FFF2-40B4-BE49-F238E27FC236}">
                  <a16:creationId xmlns:a16="http://schemas.microsoft.com/office/drawing/2014/main" id="{C9BA3A99-EB5D-4A36-8E28-C5029185C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27199" y="4948131"/>
              <a:ext cx="944504" cy="773416"/>
            </a:xfrm>
            <a:prstGeom prst="rect">
              <a:avLst/>
            </a:prstGeom>
          </p:spPr>
        </p:pic>
        <p:pic>
          <p:nvPicPr>
            <p:cNvPr id="207" name="Graphic 206">
              <a:extLst>
                <a:ext uri="{FF2B5EF4-FFF2-40B4-BE49-F238E27FC236}">
                  <a16:creationId xmlns:a16="http://schemas.microsoft.com/office/drawing/2014/main" id="{D0AF478F-86A4-472E-8CC3-66D7114B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71703" y="4948131"/>
              <a:ext cx="944504" cy="773416"/>
            </a:xfrm>
            <a:prstGeom prst="rect">
              <a:avLst/>
            </a:prstGeom>
          </p:spPr>
        </p:pic>
        <p:pic>
          <p:nvPicPr>
            <p:cNvPr id="208" name="Graphic 207">
              <a:extLst>
                <a:ext uri="{FF2B5EF4-FFF2-40B4-BE49-F238E27FC236}">
                  <a16:creationId xmlns:a16="http://schemas.microsoft.com/office/drawing/2014/main" id="{E9E6DD38-B50C-4EC9-B21E-2945AB9F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27405" y="4948131"/>
              <a:ext cx="944504" cy="773416"/>
            </a:xfrm>
            <a:prstGeom prst="rect">
              <a:avLst/>
            </a:prstGeom>
          </p:spPr>
        </p:pic>
        <p:pic>
          <p:nvPicPr>
            <p:cNvPr id="209" name="Graphic 208">
              <a:extLst>
                <a:ext uri="{FF2B5EF4-FFF2-40B4-BE49-F238E27FC236}">
                  <a16:creationId xmlns:a16="http://schemas.microsoft.com/office/drawing/2014/main" id="{07EB6A75-F0EB-4D3B-946A-779EA0064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60711" y="4948131"/>
              <a:ext cx="944504" cy="773416"/>
            </a:xfrm>
            <a:prstGeom prst="rect">
              <a:avLst/>
            </a:prstGeom>
          </p:spPr>
        </p:pic>
        <p:pic>
          <p:nvPicPr>
            <p:cNvPr id="210" name="Graphic 209">
              <a:extLst>
                <a:ext uri="{FF2B5EF4-FFF2-40B4-BE49-F238E27FC236}">
                  <a16:creationId xmlns:a16="http://schemas.microsoft.com/office/drawing/2014/main" id="{0294252F-03A6-4A46-9591-0F866844A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05215" y="4948131"/>
              <a:ext cx="944504" cy="773416"/>
            </a:xfrm>
            <a:prstGeom prst="rect">
              <a:avLst/>
            </a:prstGeom>
          </p:spPr>
        </p:pic>
      </p:grpSp>
      <p:pic>
        <p:nvPicPr>
          <p:cNvPr id="211" name="Graphic 210">
            <a:extLst>
              <a:ext uri="{FF2B5EF4-FFF2-40B4-BE49-F238E27FC236}">
                <a16:creationId xmlns:a16="http://schemas.microsoft.com/office/drawing/2014/main" id="{FB130935-9957-4045-9340-ED38FC363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921" y="1844728"/>
            <a:ext cx="944504" cy="773416"/>
          </a:xfrm>
          <a:prstGeom prst="rect">
            <a:avLst/>
          </a:prstGeom>
        </p:spPr>
      </p:pic>
      <p:pic>
        <p:nvPicPr>
          <p:cNvPr id="212" name="Graphic 211">
            <a:extLst>
              <a:ext uri="{FF2B5EF4-FFF2-40B4-BE49-F238E27FC236}">
                <a16:creationId xmlns:a16="http://schemas.microsoft.com/office/drawing/2014/main" id="{78E10EBD-56D7-4D9B-99BC-59B00B537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425" y="1844728"/>
            <a:ext cx="944504" cy="773416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8BC36924-BB5B-48BF-BB17-8E2945A7C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9127" y="1844728"/>
            <a:ext cx="944504" cy="773416"/>
          </a:xfrm>
          <a:prstGeom prst="rect">
            <a:avLst/>
          </a:prstGeom>
        </p:spPr>
      </p:pic>
      <p:pic>
        <p:nvPicPr>
          <p:cNvPr id="214" name="Graphic 213">
            <a:extLst>
              <a:ext uri="{FF2B5EF4-FFF2-40B4-BE49-F238E27FC236}">
                <a16:creationId xmlns:a16="http://schemas.microsoft.com/office/drawing/2014/main" id="{6AB488F9-0152-4CDA-9FFB-0403ABA31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2433" y="1844728"/>
            <a:ext cx="944504" cy="773416"/>
          </a:xfrm>
          <a:prstGeom prst="rect">
            <a:avLst/>
          </a:prstGeom>
        </p:spPr>
      </p:pic>
      <p:pic>
        <p:nvPicPr>
          <p:cNvPr id="215" name="Graphic 214">
            <a:extLst>
              <a:ext uri="{FF2B5EF4-FFF2-40B4-BE49-F238E27FC236}">
                <a16:creationId xmlns:a16="http://schemas.microsoft.com/office/drawing/2014/main" id="{8E3DEB05-8448-496C-BAD9-B2F43AD49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6937" y="1844728"/>
            <a:ext cx="944504" cy="773416"/>
          </a:xfrm>
          <a:prstGeom prst="rect">
            <a:avLst/>
          </a:prstGeom>
        </p:spPr>
      </p:pic>
      <p:sp>
        <p:nvSpPr>
          <p:cNvPr id="216" name="Wave 215">
            <a:extLst>
              <a:ext uri="{FF2B5EF4-FFF2-40B4-BE49-F238E27FC236}">
                <a16:creationId xmlns:a16="http://schemas.microsoft.com/office/drawing/2014/main" id="{53CAA53A-35EE-49B4-BC79-BA643881C846}"/>
              </a:ext>
            </a:extLst>
          </p:cNvPr>
          <p:cNvSpPr/>
          <p:nvPr/>
        </p:nvSpPr>
        <p:spPr>
          <a:xfrm>
            <a:off x="7940569" y="979844"/>
            <a:ext cx="4180967" cy="3276600"/>
          </a:xfrm>
          <a:prstGeom prst="wave">
            <a:avLst>
              <a:gd name="adj1" fmla="val 5523"/>
              <a:gd name="adj2" fmla="val -609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66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55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Tenants since 2008</a:t>
            </a:r>
          </a:p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9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  <a:ln>
            <a:noFill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E5D868-9B0D-4584-8141-F2A9D143A463}"/>
              </a:ext>
            </a:extLst>
          </p:cNvPr>
          <p:cNvSpPr txBox="1">
            <a:spLocks/>
          </p:cNvSpPr>
          <p:nvPr/>
        </p:nvSpPr>
        <p:spPr>
          <a:xfrm>
            <a:off x="128922" y="246933"/>
            <a:ext cx="11714813" cy="5678487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HOUSING RETENTION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(87%)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3DDF1E-A840-48AE-970A-211DD4F2BC19}"/>
              </a:ext>
            </a:extLst>
          </p:cNvPr>
          <p:cNvGrpSpPr/>
          <p:nvPr/>
        </p:nvGrpSpPr>
        <p:grpSpPr>
          <a:xfrm>
            <a:off x="128923" y="5755680"/>
            <a:ext cx="9420798" cy="773416"/>
            <a:chOff x="128923" y="5755680"/>
            <a:chExt cx="9420798" cy="773416"/>
          </a:xfrm>
          <a:solidFill>
            <a:schemeClr val="tx1"/>
          </a:solidFill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16AC8CD2-67A8-4B3F-9724-30A438135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923" y="5755680"/>
              <a:ext cx="944504" cy="773416"/>
            </a:xfrm>
            <a:prstGeom prst="rect">
              <a:avLst/>
            </a:prstGeom>
          </p:spPr>
        </p:pic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2AA7B2C5-F01F-488B-8895-89029945F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3427" y="5755680"/>
              <a:ext cx="944504" cy="773416"/>
            </a:xfrm>
            <a:prstGeom prst="rect">
              <a:avLst/>
            </a:prstGeom>
          </p:spPr>
        </p:pic>
        <p:pic>
          <p:nvPicPr>
            <p:cNvPr id="159" name="Graphic 158">
              <a:extLst>
                <a:ext uri="{FF2B5EF4-FFF2-40B4-BE49-F238E27FC236}">
                  <a16:creationId xmlns:a16="http://schemas.microsoft.com/office/drawing/2014/main" id="{501AF8AC-5952-4DCB-A2EE-A3DC30EC8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29129" y="5755680"/>
              <a:ext cx="944504" cy="773416"/>
            </a:xfrm>
            <a:prstGeom prst="rect">
              <a:avLst/>
            </a:prstGeom>
          </p:spPr>
        </p:pic>
        <p:pic>
          <p:nvPicPr>
            <p:cNvPr id="160" name="Graphic 159">
              <a:extLst>
                <a:ext uri="{FF2B5EF4-FFF2-40B4-BE49-F238E27FC236}">
                  <a16:creationId xmlns:a16="http://schemas.microsoft.com/office/drawing/2014/main" id="{7CEF1886-F6F1-473C-A6DD-B4AB4D4DE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62435" y="5755680"/>
              <a:ext cx="944504" cy="773416"/>
            </a:xfrm>
            <a:prstGeom prst="rect">
              <a:avLst/>
            </a:prstGeom>
          </p:spPr>
        </p:pic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DE73D150-84A0-46A4-8CD7-C27C2A409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06939" y="5755680"/>
              <a:ext cx="944504" cy="773416"/>
            </a:xfrm>
            <a:prstGeom prst="rect">
              <a:avLst/>
            </a:prstGeom>
          </p:spPr>
        </p:pic>
        <p:pic>
          <p:nvPicPr>
            <p:cNvPr id="163" name="Graphic 162">
              <a:extLst>
                <a:ext uri="{FF2B5EF4-FFF2-40B4-BE49-F238E27FC236}">
                  <a16:creationId xmlns:a16="http://schemas.microsoft.com/office/drawing/2014/main" id="{217B7159-838D-40D5-A655-11150CB5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27201" y="5755680"/>
              <a:ext cx="944504" cy="773416"/>
            </a:xfrm>
            <a:prstGeom prst="rect">
              <a:avLst/>
            </a:prstGeom>
          </p:spPr>
        </p:pic>
        <p:pic>
          <p:nvPicPr>
            <p:cNvPr id="164" name="Graphic 163">
              <a:extLst>
                <a:ext uri="{FF2B5EF4-FFF2-40B4-BE49-F238E27FC236}">
                  <a16:creationId xmlns:a16="http://schemas.microsoft.com/office/drawing/2014/main" id="{4C35CB9E-F038-49AC-A5CB-23CE3E946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71705" y="5755680"/>
              <a:ext cx="944504" cy="773416"/>
            </a:xfrm>
            <a:prstGeom prst="rect">
              <a:avLst/>
            </a:prstGeom>
          </p:spPr>
        </p:pic>
        <p:pic>
          <p:nvPicPr>
            <p:cNvPr id="165" name="Graphic 164">
              <a:extLst>
                <a:ext uri="{FF2B5EF4-FFF2-40B4-BE49-F238E27FC236}">
                  <a16:creationId xmlns:a16="http://schemas.microsoft.com/office/drawing/2014/main" id="{0C740B9C-3DE5-41EA-A37F-42AE117E1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27407" y="5755680"/>
              <a:ext cx="944504" cy="773416"/>
            </a:xfrm>
            <a:prstGeom prst="rect">
              <a:avLst/>
            </a:prstGeom>
          </p:spPr>
        </p:pic>
        <p:pic>
          <p:nvPicPr>
            <p:cNvPr id="166" name="Graphic 165">
              <a:extLst>
                <a:ext uri="{FF2B5EF4-FFF2-40B4-BE49-F238E27FC236}">
                  <a16:creationId xmlns:a16="http://schemas.microsoft.com/office/drawing/2014/main" id="{9517E8D1-75DD-4535-BDE2-873164D37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60713" y="5755680"/>
              <a:ext cx="944504" cy="773416"/>
            </a:xfrm>
            <a:prstGeom prst="rect">
              <a:avLst/>
            </a:prstGeom>
          </p:spPr>
        </p:pic>
        <p:pic>
          <p:nvPicPr>
            <p:cNvPr id="167" name="Graphic 166">
              <a:extLst>
                <a:ext uri="{FF2B5EF4-FFF2-40B4-BE49-F238E27FC236}">
                  <a16:creationId xmlns:a16="http://schemas.microsoft.com/office/drawing/2014/main" id="{01937636-C7E9-4DFD-908C-2CE34C59D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05217" y="5755680"/>
              <a:ext cx="944504" cy="77341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5B4A7E-792E-450D-B6C7-A7D3C4E78320}"/>
              </a:ext>
            </a:extLst>
          </p:cNvPr>
          <p:cNvGrpSpPr/>
          <p:nvPr/>
        </p:nvGrpSpPr>
        <p:grpSpPr>
          <a:xfrm>
            <a:off x="128921" y="4948131"/>
            <a:ext cx="9420798" cy="773416"/>
            <a:chOff x="128921" y="4948131"/>
            <a:chExt cx="9420798" cy="773416"/>
          </a:xfrm>
          <a:solidFill>
            <a:schemeClr val="tx1"/>
          </a:solidFill>
        </p:grpSpPr>
        <p:pic>
          <p:nvPicPr>
            <p:cNvPr id="168" name="Graphic 167">
              <a:extLst>
                <a:ext uri="{FF2B5EF4-FFF2-40B4-BE49-F238E27FC236}">
                  <a16:creationId xmlns:a16="http://schemas.microsoft.com/office/drawing/2014/main" id="{F12A4494-F7E5-4710-B7F2-2BF167301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921" y="4948131"/>
              <a:ext cx="944504" cy="773416"/>
            </a:xfrm>
            <a:prstGeom prst="rect">
              <a:avLst/>
            </a:prstGeom>
          </p:spPr>
        </p:pic>
        <p:pic>
          <p:nvPicPr>
            <p:cNvPr id="169" name="Graphic 168">
              <a:extLst>
                <a:ext uri="{FF2B5EF4-FFF2-40B4-BE49-F238E27FC236}">
                  <a16:creationId xmlns:a16="http://schemas.microsoft.com/office/drawing/2014/main" id="{543CB14D-DF3A-4E8C-A77A-B343A3B9B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3425" y="4948131"/>
              <a:ext cx="944504" cy="773416"/>
            </a:xfrm>
            <a:prstGeom prst="rect">
              <a:avLst/>
            </a:prstGeom>
          </p:spPr>
        </p:pic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BD14A38A-AABB-4CBD-B7DE-1382279AB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29127" y="4948131"/>
              <a:ext cx="944504" cy="773416"/>
            </a:xfrm>
            <a:prstGeom prst="rect">
              <a:avLst/>
            </a:prstGeom>
          </p:spPr>
        </p:pic>
        <p:pic>
          <p:nvPicPr>
            <p:cNvPr id="171" name="Graphic 170">
              <a:extLst>
                <a:ext uri="{FF2B5EF4-FFF2-40B4-BE49-F238E27FC236}">
                  <a16:creationId xmlns:a16="http://schemas.microsoft.com/office/drawing/2014/main" id="{2E987332-CDD1-44A9-85A1-E40B88B88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62433" y="4948131"/>
              <a:ext cx="944504" cy="773416"/>
            </a:xfrm>
            <a:prstGeom prst="rect">
              <a:avLst/>
            </a:prstGeom>
          </p:spPr>
        </p:pic>
        <p:pic>
          <p:nvPicPr>
            <p:cNvPr id="172" name="Graphic 171">
              <a:extLst>
                <a:ext uri="{FF2B5EF4-FFF2-40B4-BE49-F238E27FC236}">
                  <a16:creationId xmlns:a16="http://schemas.microsoft.com/office/drawing/2014/main" id="{BCAF6D91-58EB-4D97-82B4-1E37CE336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06937" y="4948131"/>
              <a:ext cx="944504" cy="773416"/>
            </a:xfrm>
            <a:prstGeom prst="rect">
              <a:avLst/>
            </a:prstGeom>
          </p:spPr>
        </p:pic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44DF3799-02B3-45E5-B176-0CD38A243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27199" y="4948131"/>
              <a:ext cx="944504" cy="773416"/>
            </a:xfrm>
            <a:prstGeom prst="rect">
              <a:avLst/>
            </a:prstGeom>
          </p:spPr>
        </p:pic>
        <p:pic>
          <p:nvPicPr>
            <p:cNvPr id="174" name="Graphic 173">
              <a:extLst>
                <a:ext uri="{FF2B5EF4-FFF2-40B4-BE49-F238E27FC236}">
                  <a16:creationId xmlns:a16="http://schemas.microsoft.com/office/drawing/2014/main" id="{9F20411A-90F2-4F8B-931E-66664047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71703" y="4948131"/>
              <a:ext cx="944504" cy="773416"/>
            </a:xfrm>
            <a:prstGeom prst="rect">
              <a:avLst/>
            </a:prstGeom>
          </p:spPr>
        </p:pic>
        <p:pic>
          <p:nvPicPr>
            <p:cNvPr id="175" name="Graphic 174">
              <a:extLst>
                <a:ext uri="{FF2B5EF4-FFF2-40B4-BE49-F238E27FC236}">
                  <a16:creationId xmlns:a16="http://schemas.microsoft.com/office/drawing/2014/main" id="{60AF6772-79EA-4EDC-A255-3708C6EE0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27405" y="4948131"/>
              <a:ext cx="944504" cy="773416"/>
            </a:xfrm>
            <a:prstGeom prst="rect">
              <a:avLst/>
            </a:prstGeom>
          </p:spPr>
        </p:pic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1D58E22F-35CD-448C-9956-F3DBF9094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60711" y="4948131"/>
              <a:ext cx="944504" cy="773416"/>
            </a:xfrm>
            <a:prstGeom prst="rect">
              <a:avLst/>
            </a:prstGeom>
          </p:spPr>
        </p:pic>
        <p:pic>
          <p:nvPicPr>
            <p:cNvPr id="177" name="Graphic 176">
              <a:extLst>
                <a:ext uri="{FF2B5EF4-FFF2-40B4-BE49-F238E27FC236}">
                  <a16:creationId xmlns:a16="http://schemas.microsoft.com/office/drawing/2014/main" id="{9228D371-0CD3-4BB5-8437-C0CD0F8BA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05215" y="4948131"/>
              <a:ext cx="944504" cy="773416"/>
            </a:xfrm>
            <a:prstGeom prst="rect">
              <a:avLst/>
            </a:prstGeom>
          </p:spPr>
        </p:pic>
      </p:grpSp>
      <p:pic>
        <p:nvPicPr>
          <p:cNvPr id="179" name="Graphic 178">
            <a:extLst>
              <a:ext uri="{FF2B5EF4-FFF2-40B4-BE49-F238E27FC236}">
                <a16:creationId xmlns:a16="http://schemas.microsoft.com/office/drawing/2014/main" id="{4303C4B8-3131-4B61-B442-28618588B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921" y="4170160"/>
            <a:ext cx="944504" cy="773416"/>
          </a:xfrm>
          <a:prstGeom prst="rect">
            <a:avLst/>
          </a:prstGeom>
        </p:spPr>
      </p:pic>
      <p:pic>
        <p:nvPicPr>
          <p:cNvPr id="180" name="Graphic 179">
            <a:extLst>
              <a:ext uri="{FF2B5EF4-FFF2-40B4-BE49-F238E27FC236}">
                <a16:creationId xmlns:a16="http://schemas.microsoft.com/office/drawing/2014/main" id="{E997C392-A02B-4756-9A37-2E700253A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425" y="4170160"/>
            <a:ext cx="944504" cy="773416"/>
          </a:xfrm>
          <a:prstGeom prst="rect">
            <a:avLst/>
          </a:prstGeom>
        </p:spPr>
      </p:pic>
      <p:pic>
        <p:nvPicPr>
          <p:cNvPr id="181" name="Graphic 180">
            <a:extLst>
              <a:ext uri="{FF2B5EF4-FFF2-40B4-BE49-F238E27FC236}">
                <a16:creationId xmlns:a16="http://schemas.microsoft.com/office/drawing/2014/main" id="{934AC430-AAFB-4CA1-887A-BF945FDD1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9127" y="4170160"/>
            <a:ext cx="944504" cy="773416"/>
          </a:xfrm>
          <a:prstGeom prst="rect">
            <a:avLst/>
          </a:prstGeom>
        </p:spPr>
      </p:pic>
      <p:pic>
        <p:nvPicPr>
          <p:cNvPr id="182" name="Graphic 181">
            <a:extLst>
              <a:ext uri="{FF2B5EF4-FFF2-40B4-BE49-F238E27FC236}">
                <a16:creationId xmlns:a16="http://schemas.microsoft.com/office/drawing/2014/main" id="{1FC933A0-E9CF-4B59-B4A2-0AF9DACA1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2433" y="4170160"/>
            <a:ext cx="944504" cy="773416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021891EA-0698-4A39-B8BB-219C70FD6C13}"/>
              </a:ext>
            </a:extLst>
          </p:cNvPr>
          <p:cNvGrpSpPr/>
          <p:nvPr/>
        </p:nvGrpSpPr>
        <p:grpSpPr>
          <a:xfrm>
            <a:off x="128921" y="3396114"/>
            <a:ext cx="9420798" cy="773416"/>
            <a:chOff x="128921" y="4948131"/>
            <a:chExt cx="9420798" cy="773416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F3DCB8CB-B7DE-4E97-BA43-35156565E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8921" y="4948131"/>
              <a:ext cx="944504" cy="773416"/>
            </a:xfrm>
            <a:prstGeom prst="rect">
              <a:avLst/>
            </a:prstGeom>
          </p:spPr>
        </p:pic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BC545B71-D6E5-4D47-95F2-1020895A5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425" y="4948131"/>
              <a:ext cx="944504" cy="773416"/>
            </a:xfrm>
            <a:prstGeom prst="rect">
              <a:avLst/>
            </a:prstGeom>
          </p:spPr>
        </p:pic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8079D0C1-DAC8-42DD-9C83-6B679CC8D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29127" y="4948131"/>
              <a:ext cx="944504" cy="773416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C0BD51BA-CB54-4292-A4EB-C2527CBAE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62433" y="4948131"/>
              <a:ext cx="944504" cy="773416"/>
            </a:xfrm>
            <a:prstGeom prst="rect">
              <a:avLst/>
            </a:prstGeom>
          </p:spPr>
        </p:pic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8F5388A2-89FD-4D45-AC2F-6D4F805BC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06937" y="4948131"/>
              <a:ext cx="944504" cy="773416"/>
            </a:xfrm>
            <a:prstGeom prst="rect">
              <a:avLst/>
            </a:prstGeom>
          </p:spPr>
        </p:pic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25BCB326-528A-4943-B7F7-9189FCE09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27199" y="4948131"/>
              <a:ext cx="944504" cy="773416"/>
            </a:xfrm>
            <a:prstGeom prst="rect">
              <a:avLst/>
            </a:prstGeom>
          </p:spPr>
        </p:pic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7B80CEF7-93D8-4CB4-8B9A-9CD386197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71703" y="4948131"/>
              <a:ext cx="944504" cy="773416"/>
            </a:xfrm>
            <a:prstGeom prst="rect">
              <a:avLst/>
            </a:prstGeom>
          </p:spPr>
        </p:pic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CB30F077-740E-4AC6-AEB1-427FF7457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27405" y="4948131"/>
              <a:ext cx="944504" cy="773416"/>
            </a:xfrm>
            <a:prstGeom prst="rect">
              <a:avLst/>
            </a:prstGeom>
          </p:spPr>
        </p:pic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6A8050C4-16E1-47E5-B9D2-AC29627F6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60711" y="4948131"/>
              <a:ext cx="944504" cy="773416"/>
            </a:xfrm>
            <a:prstGeom prst="rect">
              <a:avLst/>
            </a:prstGeom>
          </p:spPr>
        </p:pic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6CD981C5-EB3D-49ED-B34F-B85FC922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05215" y="4948131"/>
              <a:ext cx="944504" cy="773416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C764644-3563-4108-8CE5-FE0A64DFFA7E}"/>
              </a:ext>
            </a:extLst>
          </p:cNvPr>
          <p:cNvGrpSpPr/>
          <p:nvPr/>
        </p:nvGrpSpPr>
        <p:grpSpPr>
          <a:xfrm>
            <a:off x="128921" y="2620421"/>
            <a:ext cx="9420798" cy="773416"/>
            <a:chOff x="128921" y="4948131"/>
            <a:chExt cx="9420798" cy="773416"/>
          </a:xfrm>
        </p:grpSpPr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7B50362E-9F5C-4B26-98BA-7859A522F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8921" y="4948131"/>
              <a:ext cx="944504" cy="773416"/>
            </a:xfrm>
            <a:prstGeom prst="rect">
              <a:avLst/>
            </a:prstGeom>
          </p:spPr>
        </p:pic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E97B3E16-9D06-4761-86FB-D66551303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425" y="4948131"/>
              <a:ext cx="944504" cy="773416"/>
            </a:xfrm>
            <a:prstGeom prst="rect">
              <a:avLst/>
            </a:prstGeom>
          </p:spPr>
        </p:pic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E94EF6D9-87AE-4AA8-ABCE-478FD9A45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29127" y="4948131"/>
              <a:ext cx="944504" cy="773416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A145F53A-B183-4AAB-8C4D-AACFC79DF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62433" y="4948131"/>
              <a:ext cx="944504" cy="773416"/>
            </a:xfrm>
            <a:prstGeom prst="rect">
              <a:avLst/>
            </a:prstGeom>
          </p:spPr>
        </p:pic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C25F919A-B107-452B-9539-6D7DF6667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06937" y="4948131"/>
              <a:ext cx="944504" cy="773416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0A92893C-BD5A-4B50-B282-69F9A2ACD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27199" y="4948131"/>
              <a:ext cx="944504" cy="773416"/>
            </a:xfrm>
            <a:prstGeom prst="rect">
              <a:avLst/>
            </a:prstGeom>
          </p:spPr>
        </p:pic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F2FC1632-DEF4-4EEB-BBF0-8B39041EB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71703" y="4948131"/>
              <a:ext cx="944504" cy="773416"/>
            </a:xfrm>
            <a:prstGeom prst="rect">
              <a:avLst/>
            </a:prstGeom>
          </p:spPr>
        </p:pic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461C9986-AE6D-4532-B1F0-68474D1CB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27405" y="4948131"/>
              <a:ext cx="944504" cy="773416"/>
            </a:xfrm>
            <a:prstGeom prst="rect">
              <a:avLst/>
            </a:prstGeom>
          </p:spPr>
        </p:pic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F6DF4F54-E7D5-4DF8-AD96-27037DF01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60711" y="4948131"/>
              <a:ext cx="944504" cy="773416"/>
            </a:xfrm>
            <a:prstGeom prst="rect">
              <a:avLst/>
            </a:prstGeom>
          </p:spPr>
        </p:pic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7B1F2EED-56A5-450F-8361-09C7C1DB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05215" y="4948131"/>
              <a:ext cx="944504" cy="773416"/>
            </a:xfrm>
            <a:prstGeom prst="rect">
              <a:avLst/>
            </a:prstGeom>
          </p:spPr>
        </p:pic>
      </p:grpSp>
      <p:pic>
        <p:nvPicPr>
          <p:cNvPr id="87" name="Graphic 86">
            <a:extLst>
              <a:ext uri="{FF2B5EF4-FFF2-40B4-BE49-F238E27FC236}">
                <a16:creationId xmlns:a16="http://schemas.microsoft.com/office/drawing/2014/main" id="{4188B23F-15BE-4DB0-8176-6F496142B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921" y="1844728"/>
            <a:ext cx="944504" cy="773416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C889F6BF-E88C-4A64-847D-BC7AC775D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3425" y="1844728"/>
            <a:ext cx="944504" cy="773416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8AB90BAF-E8C9-4035-9822-A646DF433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9127" y="1844728"/>
            <a:ext cx="944504" cy="773416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AFCD0AF9-33AD-4AEB-9634-581D54A68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2433" y="1844728"/>
            <a:ext cx="944504" cy="773416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B013A876-4326-488A-9E00-F0526A954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6937" y="1844728"/>
            <a:ext cx="944504" cy="773416"/>
          </a:xfrm>
          <a:prstGeom prst="rect">
            <a:avLst/>
          </a:prstGeom>
        </p:spPr>
      </p:pic>
      <p:sp>
        <p:nvSpPr>
          <p:cNvPr id="67" name="Wave 66">
            <a:extLst>
              <a:ext uri="{FF2B5EF4-FFF2-40B4-BE49-F238E27FC236}">
                <a16:creationId xmlns:a16="http://schemas.microsoft.com/office/drawing/2014/main" id="{DF657317-2BFE-4C93-B513-9937EA39025E}"/>
              </a:ext>
            </a:extLst>
          </p:cNvPr>
          <p:cNvSpPr/>
          <p:nvPr/>
        </p:nvSpPr>
        <p:spPr>
          <a:xfrm>
            <a:off x="7929448" y="979844"/>
            <a:ext cx="4180967" cy="3276600"/>
          </a:xfrm>
          <a:prstGeom prst="wave">
            <a:avLst>
              <a:gd name="adj1" fmla="val 5523"/>
              <a:gd name="adj2" fmla="val -609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24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/55</a:t>
            </a:r>
            <a:endParaRPr lang="en-US" sz="66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3AEDE632-AAC5-4D59-AC20-E938913FF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6937" y="4170160"/>
            <a:ext cx="944504" cy="773416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E86E8557-8E4D-4E27-ACCA-4C159AFB5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7199" y="4170160"/>
            <a:ext cx="944504" cy="773416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E31F6234-0049-494E-9942-61831682D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1703" y="4170160"/>
            <a:ext cx="944504" cy="773416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C0137082-8BDA-4CFE-86A1-B71720079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7405" y="4170160"/>
            <a:ext cx="944504" cy="773416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F45B93DA-D23E-4AC9-A7D2-B61DF4784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0711" y="4170160"/>
            <a:ext cx="944504" cy="773416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B741FB86-D94B-419F-9394-7E5BF9FBD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5215" y="4170160"/>
            <a:ext cx="944504" cy="7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9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7A7A3-5643-4A29-B12E-4CEE7202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9" y="178666"/>
            <a:ext cx="2452533" cy="685108"/>
          </a:xfrm>
          <a:prstGeom prst="rect">
            <a:avLst/>
          </a:prstGeom>
          <a:ln>
            <a:noFill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E5D868-9B0D-4584-8141-F2A9D143A463}"/>
              </a:ext>
            </a:extLst>
          </p:cNvPr>
          <p:cNvSpPr txBox="1">
            <a:spLocks/>
          </p:cNvSpPr>
          <p:nvPr/>
        </p:nvSpPr>
        <p:spPr>
          <a:xfrm>
            <a:off x="128922" y="246933"/>
            <a:ext cx="11714813" cy="83627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HOUSING RETENTION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(87%)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3DDF1E-A840-48AE-970A-211DD4F2BC19}"/>
              </a:ext>
            </a:extLst>
          </p:cNvPr>
          <p:cNvGrpSpPr/>
          <p:nvPr/>
        </p:nvGrpSpPr>
        <p:grpSpPr>
          <a:xfrm>
            <a:off x="128923" y="5755680"/>
            <a:ext cx="9420798" cy="773416"/>
            <a:chOff x="128923" y="5755680"/>
            <a:chExt cx="9420798" cy="773416"/>
          </a:xfrm>
          <a:noFill/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16AC8CD2-67A8-4B3F-9724-30A438135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923" y="5755680"/>
              <a:ext cx="944504" cy="773416"/>
            </a:xfrm>
            <a:prstGeom prst="rect">
              <a:avLst/>
            </a:prstGeom>
          </p:spPr>
        </p:pic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2AA7B2C5-F01F-488B-8895-89029945F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3427" y="5755680"/>
              <a:ext cx="944504" cy="773416"/>
            </a:xfrm>
            <a:prstGeom prst="rect">
              <a:avLst/>
            </a:prstGeom>
          </p:spPr>
        </p:pic>
        <p:pic>
          <p:nvPicPr>
            <p:cNvPr id="159" name="Graphic 158">
              <a:extLst>
                <a:ext uri="{FF2B5EF4-FFF2-40B4-BE49-F238E27FC236}">
                  <a16:creationId xmlns:a16="http://schemas.microsoft.com/office/drawing/2014/main" id="{501AF8AC-5952-4DCB-A2EE-A3DC30EC8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29129" y="5755680"/>
              <a:ext cx="944504" cy="773416"/>
            </a:xfrm>
            <a:prstGeom prst="rect">
              <a:avLst/>
            </a:prstGeom>
          </p:spPr>
        </p:pic>
        <p:pic>
          <p:nvPicPr>
            <p:cNvPr id="160" name="Graphic 159">
              <a:extLst>
                <a:ext uri="{FF2B5EF4-FFF2-40B4-BE49-F238E27FC236}">
                  <a16:creationId xmlns:a16="http://schemas.microsoft.com/office/drawing/2014/main" id="{7CEF1886-F6F1-473C-A6DD-B4AB4D4DE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62435" y="5755680"/>
              <a:ext cx="944504" cy="773416"/>
            </a:xfrm>
            <a:prstGeom prst="rect">
              <a:avLst/>
            </a:prstGeom>
          </p:spPr>
        </p:pic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DE73D150-84A0-46A4-8CD7-C27C2A409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06939" y="5755680"/>
              <a:ext cx="944504" cy="773416"/>
            </a:xfrm>
            <a:prstGeom prst="rect">
              <a:avLst/>
            </a:prstGeom>
          </p:spPr>
        </p:pic>
        <p:pic>
          <p:nvPicPr>
            <p:cNvPr id="163" name="Graphic 162">
              <a:extLst>
                <a:ext uri="{FF2B5EF4-FFF2-40B4-BE49-F238E27FC236}">
                  <a16:creationId xmlns:a16="http://schemas.microsoft.com/office/drawing/2014/main" id="{217B7159-838D-40D5-A655-11150CB5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27201" y="5755680"/>
              <a:ext cx="944504" cy="773416"/>
            </a:xfrm>
            <a:prstGeom prst="rect">
              <a:avLst/>
            </a:prstGeom>
          </p:spPr>
        </p:pic>
        <p:pic>
          <p:nvPicPr>
            <p:cNvPr id="164" name="Graphic 163">
              <a:extLst>
                <a:ext uri="{FF2B5EF4-FFF2-40B4-BE49-F238E27FC236}">
                  <a16:creationId xmlns:a16="http://schemas.microsoft.com/office/drawing/2014/main" id="{4C35CB9E-F038-49AC-A5CB-23CE3E946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71705" y="5755680"/>
              <a:ext cx="944504" cy="773416"/>
            </a:xfrm>
            <a:prstGeom prst="rect">
              <a:avLst/>
            </a:prstGeom>
          </p:spPr>
        </p:pic>
        <p:pic>
          <p:nvPicPr>
            <p:cNvPr id="165" name="Graphic 164">
              <a:extLst>
                <a:ext uri="{FF2B5EF4-FFF2-40B4-BE49-F238E27FC236}">
                  <a16:creationId xmlns:a16="http://schemas.microsoft.com/office/drawing/2014/main" id="{0C740B9C-3DE5-41EA-A37F-42AE117E1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27407" y="5755680"/>
              <a:ext cx="944504" cy="773416"/>
            </a:xfrm>
            <a:prstGeom prst="rect">
              <a:avLst/>
            </a:prstGeom>
          </p:spPr>
        </p:pic>
        <p:pic>
          <p:nvPicPr>
            <p:cNvPr id="166" name="Graphic 165">
              <a:extLst>
                <a:ext uri="{FF2B5EF4-FFF2-40B4-BE49-F238E27FC236}">
                  <a16:creationId xmlns:a16="http://schemas.microsoft.com/office/drawing/2014/main" id="{9517E8D1-75DD-4535-BDE2-873164D37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60713" y="5755680"/>
              <a:ext cx="944504" cy="773416"/>
            </a:xfrm>
            <a:prstGeom prst="rect">
              <a:avLst/>
            </a:prstGeom>
          </p:spPr>
        </p:pic>
        <p:pic>
          <p:nvPicPr>
            <p:cNvPr id="167" name="Graphic 166">
              <a:extLst>
                <a:ext uri="{FF2B5EF4-FFF2-40B4-BE49-F238E27FC236}">
                  <a16:creationId xmlns:a16="http://schemas.microsoft.com/office/drawing/2014/main" id="{01937636-C7E9-4DFD-908C-2CE34C59D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05217" y="5755680"/>
              <a:ext cx="944504" cy="77341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938CFA-4676-490A-9039-4BF1DA1A431C}"/>
              </a:ext>
            </a:extLst>
          </p:cNvPr>
          <p:cNvGrpSpPr/>
          <p:nvPr/>
        </p:nvGrpSpPr>
        <p:grpSpPr>
          <a:xfrm>
            <a:off x="128921" y="4170160"/>
            <a:ext cx="9420798" cy="1551387"/>
            <a:chOff x="128921" y="4170160"/>
            <a:chExt cx="9420798" cy="1551387"/>
          </a:xfrm>
          <a:solidFill>
            <a:schemeClr val="tx1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5B4A7E-792E-450D-B6C7-A7D3C4E78320}"/>
                </a:ext>
              </a:extLst>
            </p:cNvPr>
            <p:cNvGrpSpPr/>
            <p:nvPr/>
          </p:nvGrpSpPr>
          <p:grpSpPr>
            <a:xfrm>
              <a:off x="128921" y="4948131"/>
              <a:ext cx="9420798" cy="773416"/>
              <a:chOff x="128921" y="4948131"/>
              <a:chExt cx="9420798" cy="773416"/>
            </a:xfrm>
            <a:grpFill/>
          </p:grpSpPr>
          <p:pic>
            <p:nvPicPr>
              <p:cNvPr id="168" name="Graphic 167">
                <a:extLst>
                  <a:ext uri="{FF2B5EF4-FFF2-40B4-BE49-F238E27FC236}">
                    <a16:creationId xmlns:a16="http://schemas.microsoft.com/office/drawing/2014/main" id="{F12A4494-F7E5-4710-B7F2-2BF167301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8921" y="4948131"/>
                <a:ext cx="944504" cy="773416"/>
              </a:xfrm>
              <a:prstGeom prst="rect">
                <a:avLst/>
              </a:prstGeom>
            </p:spPr>
          </p:pic>
          <p:pic>
            <p:nvPicPr>
              <p:cNvPr id="169" name="Graphic 168">
                <a:extLst>
                  <a:ext uri="{FF2B5EF4-FFF2-40B4-BE49-F238E27FC236}">
                    <a16:creationId xmlns:a16="http://schemas.microsoft.com/office/drawing/2014/main" id="{543CB14D-DF3A-4E8C-A77A-B343A3B9B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73425" y="4948131"/>
                <a:ext cx="944504" cy="773416"/>
              </a:xfrm>
              <a:prstGeom prst="rect">
                <a:avLst/>
              </a:prstGeom>
            </p:spPr>
          </p:pic>
          <p:pic>
            <p:nvPicPr>
              <p:cNvPr id="170" name="Graphic 169">
                <a:extLst>
                  <a:ext uri="{FF2B5EF4-FFF2-40B4-BE49-F238E27FC236}">
                    <a16:creationId xmlns:a16="http://schemas.microsoft.com/office/drawing/2014/main" id="{BD14A38A-AABB-4CBD-B7DE-1382279AB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29127" y="4948131"/>
                <a:ext cx="944504" cy="773416"/>
              </a:xfrm>
              <a:prstGeom prst="rect">
                <a:avLst/>
              </a:prstGeom>
            </p:spPr>
          </p:pic>
          <p:pic>
            <p:nvPicPr>
              <p:cNvPr id="171" name="Graphic 170">
                <a:extLst>
                  <a:ext uri="{FF2B5EF4-FFF2-40B4-BE49-F238E27FC236}">
                    <a16:creationId xmlns:a16="http://schemas.microsoft.com/office/drawing/2014/main" id="{2E987332-CDD1-44A9-85A1-E40B88B88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962433" y="4948131"/>
                <a:ext cx="944504" cy="773416"/>
              </a:xfrm>
              <a:prstGeom prst="rect">
                <a:avLst/>
              </a:prstGeom>
            </p:spPr>
          </p:pic>
          <p:pic>
            <p:nvPicPr>
              <p:cNvPr id="172" name="Graphic 171">
                <a:extLst>
                  <a:ext uri="{FF2B5EF4-FFF2-40B4-BE49-F238E27FC236}">
                    <a16:creationId xmlns:a16="http://schemas.microsoft.com/office/drawing/2014/main" id="{BCAF6D91-58EB-4D97-82B4-1E37CE336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06937" y="4948131"/>
                <a:ext cx="944504" cy="773416"/>
              </a:xfrm>
              <a:prstGeom prst="rect">
                <a:avLst/>
              </a:prstGeom>
            </p:spPr>
          </p:pic>
          <p:pic>
            <p:nvPicPr>
              <p:cNvPr id="173" name="Graphic 172">
                <a:extLst>
                  <a:ext uri="{FF2B5EF4-FFF2-40B4-BE49-F238E27FC236}">
                    <a16:creationId xmlns:a16="http://schemas.microsoft.com/office/drawing/2014/main" id="{44DF3799-02B3-45E5-B176-0CD38A2431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27199" y="4948131"/>
                <a:ext cx="944504" cy="773416"/>
              </a:xfrm>
              <a:prstGeom prst="rect">
                <a:avLst/>
              </a:prstGeom>
            </p:spPr>
          </p:pic>
          <p:pic>
            <p:nvPicPr>
              <p:cNvPr id="174" name="Graphic 173">
                <a:extLst>
                  <a:ext uri="{FF2B5EF4-FFF2-40B4-BE49-F238E27FC236}">
                    <a16:creationId xmlns:a16="http://schemas.microsoft.com/office/drawing/2014/main" id="{9F20411A-90F2-4F8B-931E-666640470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771703" y="4948131"/>
                <a:ext cx="944504" cy="773416"/>
              </a:xfrm>
              <a:prstGeom prst="rect">
                <a:avLst/>
              </a:prstGeom>
            </p:spPr>
          </p:pic>
          <p:pic>
            <p:nvPicPr>
              <p:cNvPr id="175" name="Graphic 174">
                <a:extLst>
                  <a:ext uri="{FF2B5EF4-FFF2-40B4-BE49-F238E27FC236}">
                    <a16:creationId xmlns:a16="http://schemas.microsoft.com/office/drawing/2014/main" id="{60AF6772-79EA-4EDC-A255-3708C6EE0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727405" y="4948131"/>
                <a:ext cx="944504" cy="773416"/>
              </a:xfrm>
              <a:prstGeom prst="rect">
                <a:avLst/>
              </a:prstGeom>
            </p:spPr>
          </p:pic>
          <p:pic>
            <p:nvPicPr>
              <p:cNvPr id="176" name="Graphic 175">
                <a:extLst>
                  <a:ext uri="{FF2B5EF4-FFF2-40B4-BE49-F238E27FC236}">
                    <a16:creationId xmlns:a16="http://schemas.microsoft.com/office/drawing/2014/main" id="{1D58E22F-35CD-448C-9956-F3DBF9094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660711" y="4948131"/>
                <a:ext cx="944504" cy="773416"/>
              </a:xfrm>
              <a:prstGeom prst="rect">
                <a:avLst/>
              </a:prstGeom>
            </p:spPr>
          </p:pic>
          <p:pic>
            <p:nvPicPr>
              <p:cNvPr id="177" name="Graphic 176">
                <a:extLst>
                  <a:ext uri="{FF2B5EF4-FFF2-40B4-BE49-F238E27FC236}">
                    <a16:creationId xmlns:a16="http://schemas.microsoft.com/office/drawing/2014/main" id="{9228D371-0CD3-4BB5-8437-C0CD0F8BA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605215" y="4948131"/>
                <a:ext cx="944504" cy="773416"/>
              </a:xfrm>
              <a:prstGeom prst="rect">
                <a:avLst/>
              </a:prstGeom>
            </p:spPr>
          </p:pic>
        </p:grpSp>
        <p:pic>
          <p:nvPicPr>
            <p:cNvPr id="179" name="Graphic 178">
              <a:extLst>
                <a:ext uri="{FF2B5EF4-FFF2-40B4-BE49-F238E27FC236}">
                  <a16:creationId xmlns:a16="http://schemas.microsoft.com/office/drawing/2014/main" id="{4303C4B8-3131-4B61-B442-28618588B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8921" y="4170160"/>
              <a:ext cx="944504" cy="773416"/>
            </a:xfrm>
            <a:prstGeom prst="rect">
              <a:avLst/>
            </a:prstGeom>
          </p:spPr>
        </p:pic>
        <p:pic>
          <p:nvPicPr>
            <p:cNvPr id="180" name="Graphic 179">
              <a:extLst>
                <a:ext uri="{FF2B5EF4-FFF2-40B4-BE49-F238E27FC236}">
                  <a16:creationId xmlns:a16="http://schemas.microsoft.com/office/drawing/2014/main" id="{E997C392-A02B-4756-9A37-2E700253A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425" y="4170160"/>
              <a:ext cx="944504" cy="773416"/>
            </a:xfrm>
            <a:prstGeom prst="rect">
              <a:avLst/>
            </a:prstGeom>
          </p:spPr>
        </p:pic>
        <p:pic>
          <p:nvPicPr>
            <p:cNvPr id="181" name="Graphic 180">
              <a:extLst>
                <a:ext uri="{FF2B5EF4-FFF2-40B4-BE49-F238E27FC236}">
                  <a16:creationId xmlns:a16="http://schemas.microsoft.com/office/drawing/2014/main" id="{934AC430-AAFB-4CA1-887A-BF945FDD1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29127" y="4170160"/>
              <a:ext cx="944504" cy="773416"/>
            </a:xfrm>
            <a:prstGeom prst="rect">
              <a:avLst/>
            </a:prstGeom>
          </p:spPr>
        </p:pic>
        <p:pic>
          <p:nvPicPr>
            <p:cNvPr id="182" name="Graphic 181">
              <a:extLst>
                <a:ext uri="{FF2B5EF4-FFF2-40B4-BE49-F238E27FC236}">
                  <a16:creationId xmlns:a16="http://schemas.microsoft.com/office/drawing/2014/main" id="{1FC933A0-E9CF-4B59-B4A2-0AF9DACA1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62433" y="4170160"/>
              <a:ext cx="944504" cy="773416"/>
            </a:xfrm>
            <a:prstGeom prst="rect">
              <a:avLst/>
            </a:prstGeom>
          </p:spPr>
        </p:pic>
      </p:grpSp>
      <p:sp>
        <p:nvSpPr>
          <p:cNvPr id="65" name="Wave 64">
            <a:extLst>
              <a:ext uri="{FF2B5EF4-FFF2-40B4-BE49-F238E27FC236}">
                <a16:creationId xmlns:a16="http://schemas.microsoft.com/office/drawing/2014/main" id="{870A80F3-B7B6-4305-B247-282C3E16AD85}"/>
              </a:ext>
            </a:extLst>
          </p:cNvPr>
          <p:cNvSpPr/>
          <p:nvPr/>
        </p:nvSpPr>
        <p:spPr>
          <a:xfrm>
            <a:off x="7929448" y="979844"/>
            <a:ext cx="4180967" cy="3276600"/>
          </a:xfrm>
          <a:prstGeom prst="wave">
            <a:avLst>
              <a:gd name="adj1" fmla="val 5523"/>
              <a:gd name="adj2" fmla="val -609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14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/24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E7053-C1CA-4A69-B51D-C9806CEC7A83}"/>
              </a:ext>
            </a:extLst>
          </p:cNvPr>
          <p:cNvSpPr txBox="1"/>
          <p:nvPr/>
        </p:nvSpPr>
        <p:spPr>
          <a:xfrm>
            <a:off x="577318" y="1261345"/>
            <a:ext cx="70391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Graduated to independent living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without voucher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Moved in with family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Moved to another state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Moved to a medical facility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603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4921</TotalTime>
  <Words>482</Words>
  <Application>Microsoft Office PowerPoint</Application>
  <PresentationFormat>Widescreen</PresentationFormat>
  <Paragraphs>156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Arial Black</vt:lpstr>
      <vt:lpstr>Calibri</vt:lpstr>
      <vt:lpstr>Calibri Light</vt:lpstr>
      <vt:lpstr>Clearface Gothic LT Std</vt:lpstr>
      <vt:lpstr>Wingdings</vt:lpstr>
      <vt:lpstr>Office Theme</vt:lpstr>
      <vt:lpstr>       Camden Supportive Housing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Camden Supportive Housing</dc:title>
  <dc:creator>Sara Angert</dc:creator>
  <cp:lastModifiedBy>Bill Maroon</cp:lastModifiedBy>
  <cp:revision>110</cp:revision>
  <dcterms:created xsi:type="dcterms:W3CDTF">2018-03-02T18:32:57Z</dcterms:created>
  <dcterms:modified xsi:type="dcterms:W3CDTF">2018-04-13T18:29:39Z</dcterms:modified>
</cp:coreProperties>
</file>