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6" r:id="rId22"/>
  </p:sldIdLst>
  <p:sldSz cx="12192000" cy="6858000"/>
  <p:notesSz cx="6950075" cy="9236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0" d="100"/>
          <a:sy n="80" d="100"/>
        </p:scale>
        <p:origin x="-516" y="-3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microsoft.com/office/2015/10/relationships/revisionInfo" Target="revisionInfo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70D897C-151A-455D-8BD2-06C4AC8EE471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DE42B5C6-7516-4254-8DB4-F4A3749192D9}">
      <dgm:prSet phldrT="[Text]"/>
      <dgm:spPr/>
      <dgm:t>
        <a:bodyPr/>
        <a:lstStyle/>
        <a:p>
          <a:r>
            <a:rPr lang="en-US" dirty="0"/>
            <a:t>BPD</a:t>
          </a:r>
        </a:p>
      </dgm:t>
    </dgm:pt>
    <dgm:pt modelId="{41F27091-DD7C-476E-BE85-812E5214A441}" type="parTrans" cxnId="{237CDCE4-A373-4469-965B-1B0FFD04FA1B}">
      <dgm:prSet/>
      <dgm:spPr/>
      <dgm:t>
        <a:bodyPr/>
        <a:lstStyle/>
        <a:p>
          <a:endParaRPr lang="en-US"/>
        </a:p>
      </dgm:t>
    </dgm:pt>
    <dgm:pt modelId="{EC15D223-DA9C-4711-93B5-CB3E64A776AE}" type="sibTrans" cxnId="{237CDCE4-A373-4469-965B-1B0FFD04FA1B}">
      <dgm:prSet/>
      <dgm:spPr/>
      <dgm:t>
        <a:bodyPr/>
        <a:lstStyle/>
        <a:p>
          <a:endParaRPr lang="en-US"/>
        </a:p>
      </dgm:t>
    </dgm:pt>
    <dgm:pt modelId="{1CC99CA4-DBBE-4AF7-BC46-83B2D6259B33}">
      <dgm:prSet phldrT="[Text]"/>
      <dgm:spPr/>
      <dgm:t>
        <a:bodyPr/>
        <a:lstStyle/>
        <a:p>
          <a:r>
            <a:rPr lang="en-US" dirty="0"/>
            <a:t>C-PTSD</a:t>
          </a:r>
        </a:p>
      </dgm:t>
    </dgm:pt>
    <dgm:pt modelId="{B9BA30A8-24DD-44B0-A7A1-9411B2766EB7}" type="parTrans" cxnId="{7B6CBCB2-26EB-46BA-B417-32DCC95EE488}">
      <dgm:prSet/>
      <dgm:spPr/>
      <dgm:t>
        <a:bodyPr/>
        <a:lstStyle/>
        <a:p>
          <a:endParaRPr lang="en-US"/>
        </a:p>
      </dgm:t>
    </dgm:pt>
    <dgm:pt modelId="{B38B767E-2272-416E-B84D-17C04EA7588D}" type="sibTrans" cxnId="{7B6CBCB2-26EB-46BA-B417-32DCC95EE488}">
      <dgm:prSet/>
      <dgm:spPr/>
      <dgm:t>
        <a:bodyPr/>
        <a:lstStyle/>
        <a:p>
          <a:endParaRPr lang="en-US"/>
        </a:p>
      </dgm:t>
    </dgm:pt>
    <dgm:pt modelId="{FCAFBC62-BF43-45A6-8A2E-A9B836177FFE}">
      <dgm:prSet phldrT="[Text]"/>
      <dgm:spPr/>
      <dgm:t>
        <a:bodyPr/>
        <a:lstStyle/>
        <a:p>
          <a:r>
            <a:rPr lang="en-US" dirty="0"/>
            <a:t>PTSD</a:t>
          </a:r>
        </a:p>
      </dgm:t>
    </dgm:pt>
    <dgm:pt modelId="{3EE95052-E590-4AC6-AD91-8A5063FB1A8B}" type="parTrans" cxnId="{89AC4C72-CFFC-4E67-B8F7-FD41E583BCDC}">
      <dgm:prSet/>
      <dgm:spPr/>
      <dgm:t>
        <a:bodyPr/>
        <a:lstStyle/>
        <a:p>
          <a:endParaRPr lang="en-US"/>
        </a:p>
      </dgm:t>
    </dgm:pt>
    <dgm:pt modelId="{CCDB2B48-5295-4F05-97B2-8E7EF70919B6}" type="sibTrans" cxnId="{89AC4C72-CFFC-4E67-B8F7-FD41E583BCDC}">
      <dgm:prSet/>
      <dgm:spPr/>
      <dgm:t>
        <a:bodyPr/>
        <a:lstStyle/>
        <a:p>
          <a:endParaRPr lang="en-US"/>
        </a:p>
      </dgm:t>
    </dgm:pt>
    <dgm:pt modelId="{517A8914-70CA-4A3D-AC76-5AB3B96A88A0}" type="pres">
      <dgm:prSet presAssocID="{970D897C-151A-455D-8BD2-06C4AC8EE471}" presName="compositeShape" presStyleCnt="0">
        <dgm:presLayoutVars>
          <dgm:chMax val="7"/>
          <dgm:dir/>
          <dgm:resizeHandles val="exact"/>
        </dgm:presLayoutVars>
      </dgm:prSet>
      <dgm:spPr/>
    </dgm:pt>
    <dgm:pt modelId="{1E4C5922-51CB-4CCE-AA3C-AFEC03F3F51D}" type="pres">
      <dgm:prSet presAssocID="{DE42B5C6-7516-4254-8DB4-F4A3749192D9}" presName="circ1" presStyleLbl="vennNode1" presStyleIdx="0" presStyleCnt="3"/>
      <dgm:spPr/>
      <dgm:t>
        <a:bodyPr/>
        <a:lstStyle/>
        <a:p>
          <a:endParaRPr lang="en-US"/>
        </a:p>
      </dgm:t>
    </dgm:pt>
    <dgm:pt modelId="{D83D050D-62C6-4E9D-84AF-FD8B559096DE}" type="pres">
      <dgm:prSet presAssocID="{DE42B5C6-7516-4254-8DB4-F4A3749192D9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C34C10F-C69A-46AA-845D-161782B3AB49}" type="pres">
      <dgm:prSet presAssocID="{1CC99CA4-DBBE-4AF7-BC46-83B2D6259B33}" presName="circ2" presStyleLbl="vennNode1" presStyleIdx="1" presStyleCnt="3"/>
      <dgm:spPr/>
      <dgm:t>
        <a:bodyPr/>
        <a:lstStyle/>
        <a:p>
          <a:endParaRPr lang="en-US"/>
        </a:p>
      </dgm:t>
    </dgm:pt>
    <dgm:pt modelId="{9E2E7BD0-99E6-44CF-A160-6A231775D377}" type="pres">
      <dgm:prSet presAssocID="{1CC99CA4-DBBE-4AF7-BC46-83B2D6259B33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EBED2E6-FB4F-4031-A67D-0142A88FCF59}" type="pres">
      <dgm:prSet presAssocID="{FCAFBC62-BF43-45A6-8A2E-A9B836177FFE}" presName="circ3" presStyleLbl="vennNode1" presStyleIdx="2" presStyleCnt="3"/>
      <dgm:spPr/>
      <dgm:t>
        <a:bodyPr/>
        <a:lstStyle/>
        <a:p>
          <a:endParaRPr lang="en-US"/>
        </a:p>
      </dgm:t>
    </dgm:pt>
    <dgm:pt modelId="{5C68CB18-D647-45BF-ADD4-29B9ADF6A8D0}" type="pres">
      <dgm:prSet presAssocID="{FCAFBC62-BF43-45A6-8A2E-A9B836177FFE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6D9E676-2D4C-48F6-9A10-88CD5463517A}" type="presOf" srcId="{1CC99CA4-DBBE-4AF7-BC46-83B2D6259B33}" destId="{FC34C10F-C69A-46AA-845D-161782B3AB49}" srcOrd="0" destOrd="0" presId="urn:microsoft.com/office/officeart/2005/8/layout/venn1"/>
    <dgm:cxn modelId="{302D393D-6C18-4EA4-8AB1-CF662F876B22}" type="presOf" srcId="{FCAFBC62-BF43-45A6-8A2E-A9B836177FFE}" destId="{5C68CB18-D647-45BF-ADD4-29B9ADF6A8D0}" srcOrd="1" destOrd="0" presId="urn:microsoft.com/office/officeart/2005/8/layout/venn1"/>
    <dgm:cxn modelId="{77E69ABC-6E93-420F-85FA-6A74596CAB27}" type="presOf" srcId="{DE42B5C6-7516-4254-8DB4-F4A3749192D9}" destId="{1E4C5922-51CB-4CCE-AA3C-AFEC03F3F51D}" srcOrd="0" destOrd="0" presId="urn:microsoft.com/office/officeart/2005/8/layout/venn1"/>
    <dgm:cxn modelId="{AEC79A9C-7E18-49F3-9F6D-EEA45E2BF94B}" type="presOf" srcId="{FCAFBC62-BF43-45A6-8A2E-A9B836177FFE}" destId="{6EBED2E6-FB4F-4031-A67D-0142A88FCF59}" srcOrd="0" destOrd="0" presId="urn:microsoft.com/office/officeart/2005/8/layout/venn1"/>
    <dgm:cxn modelId="{0571F03D-3661-45D7-B32A-272FEC966FB5}" type="presOf" srcId="{970D897C-151A-455D-8BD2-06C4AC8EE471}" destId="{517A8914-70CA-4A3D-AC76-5AB3B96A88A0}" srcOrd="0" destOrd="0" presId="urn:microsoft.com/office/officeart/2005/8/layout/venn1"/>
    <dgm:cxn modelId="{89AC4C72-CFFC-4E67-B8F7-FD41E583BCDC}" srcId="{970D897C-151A-455D-8BD2-06C4AC8EE471}" destId="{FCAFBC62-BF43-45A6-8A2E-A9B836177FFE}" srcOrd="2" destOrd="0" parTransId="{3EE95052-E590-4AC6-AD91-8A5063FB1A8B}" sibTransId="{CCDB2B48-5295-4F05-97B2-8E7EF70919B6}"/>
    <dgm:cxn modelId="{7B6CBCB2-26EB-46BA-B417-32DCC95EE488}" srcId="{970D897C-151A-455D-8BD2-06C4AC8EE471}" destId="{1CC99CA4-DBBE-4AF7-BC46-83B2D6259B33}" srcOrd="1" destOrd="0" parTransId="{B9BA30A8-24DD-44B0-A7A1-9411B2766EB7}" sibTransId="{B38B767E-2272-416E-B84D-17C04EA7588D}"/>
    <dgm:cxn modelId="{796B240C-3224-4FED-8C8D-DBBCCCB1AFD9}" type="presOf" srcId="{DE42B5C6-7516-4254-8DB4-F4A3749192D9}" destId="{D83D050D-62C6-4E9D-84AF-FD8B559096DE}" srcOrd="1" destOrd="0" presId="urn:microsoft.com/office/officeart/2005/8/layout/venn1"/>
    <dgm:cxn modelId="{916AA283-50F7-495F-832A-3753BBF83EA3}" type="presOf" srcId="{1CC99CA4-DBBE-4AF7-BC46-83B2D6259B33}" destId="{9E2E7BD0-99E6-44CF-A160-6A231775D377}" srcOrd="1" destOrd="0" presId="urn:microsoft.com/office/officeart/2005/8/layout/venn1"/>
    <dgm:cxn modelId="{237CDCE4-A373-4469-965B-1B0FFD04FA1B}" srcId="{970D897C-151A-455D-8BD2-06C4AC8EE471}" destId="{DE42B5C6-7516-4254-8DB4-F4A3749192D9}" srcOrd="0" destOrd="0" parTransId="{41F27091-DD7C-476E-BE85-812E5214A441}" sibTransId="{EC15D223-DA9C-4711-93B5-CB3E64A776AE}"/>
    <dgm:cxn modelId="{B08612E2-9DC9-4CD7-BBB8-1422F159262E}" type="presParOf" srcId="{517A8914-70CA-4A3D-AC76-5AB3B96A88A0}" destId="{1E4C5922-51CB-4CCE-AA3C-AFEC03F3F51D}" srcOrd="0" destOrd="0" presId="urn:microsoft.com/office/officeart/2005/8/layout/venn1"/>
    <dgm:cxn modelId="{8E59ED4D-88DC-4A64-8416-E40568094FC4}" type="presParOf" srcId="{517A8914-70CA-4A3D-AC76-5AB3B96A88A0}" destId="{D83D050D-62C6-4E9D-84AF-FD8B559096DE}" srcOrd="1" destOrd="0" presId="urn:microsoft.com/office/officeart/2005/8/layout/venn1"/>
    <dgm:cxn modelId="{35A41FCA-1EF0-44DD-BC27-F3E887DA7E3A}" type="presParOf" srcId="{517A8914-70CA-4A3D-AC76-5AB3B96A88A0}" destId="{FC34C10F-C69A-46AA-845D-161782B3AB49}" srcOrd="2" destOrd="0" presId="urn:microsoft.com/office/officeart/2005/8/layout/venn1"/>
    <dgm:cxn modelId="{4816D0F6-3B7D-46B0-9C1C-3E3008BEE696}" type="presParOf" srcId="{517A8914-70CA-4A3D-AC76-5AB3B96A88A0}" destId="{9E2E7BD0-99E6-44CF-A160-6A231775D377}" srcOrd="3" destOrd="0" presId="urn:microsoft.com/office/officeart/2005/8/layout/venn1"/>
    <dgm:cxn modelId="{39B79BFD-8C2F-44D4-B237-064893880541}" type="presParOf" srcId="{517A8914-70CA-4A3D-AC76-5AB3B96A88A0}" destId="{6EBED2E6-FB4F-4031-A67D-0142A88FCF59}" srcOrd="4" destOrd="0" presId="urn:microsoft.com/office/officeart/2005/8/layout/venn1"/>
    <dgm:cxn modelId="{8F07D979-188E-47AE-99F3-5CE5F5BFC183}" type="presParOf" srcId="{517A8914-70CA-4A3D-AC76-5AB3B96A88A0}" destId="{5C68CB18-D647-45BF-ADD4-29B9ADF6A8D0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4C5922-51CB-4CCE-AA3C-AFEC03F3F51D}">
      <dsp:nvSpPr>
        <dsp:cNvPr id="0" name=""/>
        <dsp:cNvSpPr/>
      </dsp:nvSpPr>
      <dsp:spPr>
        <a:xfrm>
          <a:off x="3145535" y="61194"/>
          <a:ext cx="2937334" cy="2937334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700" kern="1200" dirty="0"/>
            <a:t>BPD</a:t>
          </a:r>
        </a:p>
      </dsp:txBody>
      <dsp:txXfrm>
        <a:off x="3537180" y="575227"/>
        <a:ext cx="2154045" cy="1321800"/>
      </dsp:txXfrm>
    </dsp:sp>
    <dsp:sp modelId="{FC34C10F-C69A-46AA-845D-161782B3AB49}">
      <dsp:nvSpPr>
        <dsp:cNvPr id="0" name=""/>
        <dsp:cNvSpPr/>
      </dsp:nvSpPr>
      <dsp:spPr>
        <a:xfrm>
          <a:off x="4205423" y="1897028"/>
          <a:ext cx="2937334" cy="2937334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700" kern="1200" dirty="0"/>
            <a:t>C-PTSD</a:t>
          </a:r>
        </a:p>
      </dsp:txBody>
      <dsp:txXfrm>
        <a:off x="5103758" y="2655839"/>
        <a:ext cx="1762400" cy="1615533"/>
      </dsp:txXfrm>
    </dsp:sp>
    <dsp:sp modelId="{6EBED2E6-FB4F-4031-A67D-0142A88FCF59}">
      <dsp:nvSpPr>
        <dsp:cNvPr id="0" name=""/>
        <dsp:cNvSpPr/>
      </dsp:nvSpPr>
      <dsp:spPr>
        <a:xfrm>
          <a:off x="2085647" y="1897028"/>
          <a:ext cx="2937334" cy="2937334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700" kern="1200" dirty="0"/>
            <a:t>PTSD</a:t>
          </a:r>
        </a:p>
      </dsp:txBody>
      <dsp:txXfrm>
        <a:off x="2362246" y="2655839"/>
        <a:ext cx="1762400" cy="16155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11/29/2017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8A9CAC2-C0EB-48AE-92A1-18D50E67EB2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Understanding complex PTSD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4F9EAEAA-1181-4E6A-A2A2-A24F2AA6087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Dr. Jim </a:t>
            </a:r>
            <a:r>
              <a:rPr lang="en-US" dirty="0" err="1"/>
              <a:t>Peightel</a:t>
            </a:r>
            <a:r>
              <a:rPr lang="en-US" dirty="0"/>
              <a:t>, MD, Psychiatrist</a:t>
            </a:r>
          </a:p>
          <a:p>
            <a:r>
              <a:rPr lang="en-US" dirty="0"/>
              <a:t>Jen Collier, MSW, MOL, </a:t>
            </a:r>
            <a:r>
              <a:rPr lang="en-US" dirty="0" err="1"/>
              <a:t>Womanspace</a:t>
            </a:r>
            <a:r>
              <a:rPr lang="en-US" dirty="0"/>
              <a:t> Philadelphia Program Director</a:t>
            </a:r>
          </a:p>
        </p:txBody>
      </p:sp>
    </p:spTree>
    <p:extLst>
      <p:ext uri="{BB962C8B-B14F-4D97-AF65-F5344CB8AC3E}">
        <p14:creationId xmlns:p14="http://schemas.microsoft.com/office/powerpoint/2010/main" val="5207286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5840FF6-46FD-4CD0-888E-925A2DD96B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PTSD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FC1966F-6170-4260-946E-D587070877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First in DSM III in 1980, connected to Vietnam </a:t>
            </a:r>
            <a:r>
              <a:rPr lang="en-US" dirty="0" smtClean="0"/>
              <a:t>veterans</a:t>
            </a:r>
            <a:endParaRPr lang="en-US" dirty="0"/>
          </a:p>
          <a:p>
            <a:pPr lvl="1"/>
            <a:r>
              <a:rPr lang="en-US" dirty="0"/>
              <a:t>Symptoms: </a:t>
            </a:r>
            <a:r>
              <a:rPr lang="en-US" dirty="0" smtClean="0"/>
              <a:t>avoidance and </a:t>
            </a:r>
            <a:r>
              <a:rPr lang="en-US" dirty="0"/>
              <a:t>numbness, intensive memories, </a:t>
            </a:r>
            <a:r>
              <a:rPr lang="en-US" dirty="0" smtClean="0"/>
              <a:t>anxiety and emotions</a:t>
            </a:r>
            <a:endParaRPr lang="en-US" dirty="0"/>
          </a:p>
          <a:p>
            <a:r>
              <a:rPr lang="en-US" dirty="0"/>
              <a:t>DSM 5 changes</a:t>
            </a:r>
          </a:p>
          <a:p>
            <a:pPr lvl="1"/>
            <a:r>
              <a:rPr lang="en-US" dirty="0"/>
              <a:t>Negative impacts on </a:t>
            </a:r>
            <a:r>
              <a:rPr lang="en-US" dirty="0" smtClean="0"/>
              <a:t>thought </a:t>
            </a:r>
            <a:r>
              <a:rPr lang="en-US" dirty="0"/>
              <a:t>patterns and mood are added</a:t>
            </a:r>
          </a:p>
          <a:p>
            <a:pPr lvl="2"/>
            <a:r>
              <a:rPr lang="en-US" dirty="0"/>
              <a:t>Irritable or aggressive behavior</a:t>
            </a:r>
          </a:p>
          <a:p>
            <a:pPr lvl="2"/>
            <a:r>
              <a:rPr lang="en-US" dirty="0"/>
              <a:t>Reckless and self-destructive behavior</a:t>
            </a:r>
          </a:p>
        </p:txBody>
      </p:sp>
    </p:spTree>
    <p:extLst>
      <p:ext uri="{BB962C8B-B14F-4D97-AF65-F5344CB8AC3E}">
        <p14:creationId xmlns:p14="http://schemas.microsoft.com/office/powerpoint/2010/main" val="41281555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barendspsychology.com/wp-content/uploads/2014/10/ptsd-symptom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331" y="596591"/>
            <a:ext cx="9054059" cy="5878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34165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7DE01B0-9CAD-45B0-AF6F-DB7DCB9B76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Borderline Personality Disorder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B0153DE-03B4-498F-A883-E3F552EABC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Personality Disorder</a:t>
            </a:r>
          </a:p>
          <a:p>
            <a:r>
              <a:rPr lang="en-US" dirty="0"/>
              <a:t>Pervasive pattern of instability in interpersonal relationships, affect, and sense of self</a:t>
            </a:r>
          </a:p>
          <a:p>
            <a:r>
              <a:rPr lang="en-US" dirty="0"/>
              <a:t>Diagnosis has stigma and has been avoided</a:t>
            </a:r>
          </a:p>
          <a:p>
            <a:r>
              <a:rPr lang="en-US" dirty="0"/>
              <a:t>Has effective </a:t>
            </a:r>
            <a:r>
              <a:rPr lang="en-US" dirty="0" smtClean="0"/>
              <a:t>treatment-DBT, others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63121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0F87891-9F29-4BDA-9246-0112AC819A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5115338"/>
            <a:ext cx="8534400" cy="1056861"/>
          </a:xfrm>
        </p:spPr>
        <p:txBody>
          <a:bodyPr/>
          <a:lstStyle/>
          <a:p>
            <a:pPr algn="ctr"/>
            <a:r>
              <a:rPr lang="en-US" dirty="0"/>
              <a:t>Complex </a:t>
            </a:r>
            <a:r>
              <a:rPr lang="en-US" dirty="0" err="1"/>
              <a:t>ptsd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A2737C8-03FD-48D0-844C-BEC292D0BF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685800"/>
            <a:ext cx="8534400" cy="4429538"/>
          </a:xfrm>
        </p:spPr>
        <p:txBody>
          <a:bodyPr>
            <a:normAutofit/>
          </a:bodyPr>
          <a:lstStyle/>
          <a:p>
            <a:r>
              <a:rPr lang="en-US" dirty="0"/>
              <a:t>Can follow social and/or interpersonal trauma (including captivity and entrapment)</a:t>
            </a:r>
          </a:p>
          <a:p>
            <a:r>
              <a:rPr lang="en-US" dirty="0"/>
              <a:t>Trauma over time, without escape</a:t>
            </a:r>
          </a:p>
          <a:p>
            <a:r>
              <a:rPr lang="en-US" dirty="0"/>
              <a:t>Reactions to sense of powerlessness- learned helplessness or learned hypervigilance</a:t>
            </a:r>
          </a:p>
          <a:p>
            <a:r>
              <a:rPr lang="en-US" dirty="0"/>
              <a:t>Rage turned inward or outward</a:t>
            </a:r>
          </a:p>
          <a:p>
            <a:r>
              <a:rPr lang="en-US" dirty="0"/>
              <a:t>Avoidance</a:t>
            </a:r>
          </a:p>
          <a:p>
            <a:r>
              <a:rPr lang="en-US" dirty="0"/>
              <a:t>Low self-esteem</a:t>
            </a:r>
          </a:p>
          <a:p>
            <a:r>
              <a:rPr lang="en-US" dirty="0"/>
              <a:t>Dissociation, but often intact core sense of self</a:t>
            </a:r>
          </a:p>
          <a:p>
            <a:r>
              <a:rPr lang="en-US" dirty="0"/>
              <a:t>Less para-suicidal behavior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783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DF665DD-0682-4238-A91A-7FEFEC2F8C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PTSD versus Complex PTSD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684211" y="685801"/>
            <a:ext cx="4937655" cy="3054926"/>
          </a:xfrm>
        </p:spPr>
        <p:txBody>
          <a:bodyPr/>
          <a:lstStyle/>
          <a:p>
            <a:pPr marL="0" indent="0">
              <a:buNone/>
            </a:pPr>
            <a:r>
              <a:rPr lang="en-US" u="sng" dirty="0" smtClean="0"/>
              <a:t>PTSD</a:t>
            </a:r>
          </a:p>
          <a:p>
            <a:r>
              <a:rPr lang="en-US" dirty="0" smtClean="0"/>
              <a:t>One or few traumas</a:t>
            </a:r>
          </a:p>
          <a:p>
            <a:r>
              <a:rPr lang="en-US" dirty="0" smtClean="0"/>
              <a:t>Nightmares</a:t>
            </a:r>
          </a:p>
          <a:p>
            <a:r>
              <a:rPr lang="en-US" dirty="0" smtClean="0"/>
              <a:t>Avoidance of reminders</a:t>
            </a:r>
          </a:p>
          <a:p>
            <a:r>
              <a:rPr lang="en-US" dirty="0" smtClean="0"/>
              <a:t>Hypervigilance</a:t>
            </a:r>
          </a:p>
          <a:p>
            <a:r>
              <a:rPr lang="en-US" dirty="0" smtClean="0"/>
              <a:t>Exaggerated startle reflex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5879385" y="748145"/>
            <a:ext cx="4934479" cy="3552921"/>
          </a:xfrm>
        </p:spPr>
        <p:txBody>
          <a:bodyPr/>
          <a:lstStyle/>
          <a:p>
            <a:pPr marL="0" indent="0">
              <a:buNone/>
            </a:pPr>
            <a:r>
              <a:rPr lang="en-US" u="sng" dirty="0" smtClean="0"/>
              <a:t>Complex PTSD</a:t>
            </a:r>
          </a:p>
          <a:p>
            <a:r>
              <a:rPr lang="en-US" dirty="0" smtClean="0"/>
              <a:t>Chronic inescapable traumas</a:t>
            </a:r>
          </a:p>
          <a:p>
            <a:r>
              <a:rPr lang="en-US" dirty="0" smtClean="0"/>
              <a:t>Night terrors and chronic insomnia</a:t>
            </a:r>
          </a:p>
          <a:p>
            <a:r>
              <a:rPr lang="en-US" dirty="0" smtClean="0"/>
              <a:t>Social isolation, avoidance of relationships</a:t>
            </a:r>
          </a:p>
          <a:p>
            <a:r>
              <a:rPr lang="en-US" dirty="0" smtClean="0"/>
              <a:t>Hypervigilance, pre-occupation with abuser</a:t>
            </a:r>
          </a:p>
          <a:p>
            <a:r>
              <a:rPr lang="en-US" dirty="0" smtClean="0"/>
              <a:t>No filter, easily overwhelmed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15351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DFD8F21-BAD0-45EB-8E91-9B656C7E05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BPD versus Complex PTSD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u="sng" dirty="0" smtClean="0"/>
              <a:t>Borderline Personality Disorder</a:t>
            </a:r>
          </a:p>
          <a:p>
            <a:r>
              <a:rPr lang="en-US" dirty="0" smtClean="0"/>
              <a:t>Avoidance of abandonment</a:t>
            </a:r>
          </a:p>
          <a:p>
            <a:r>
              <a:rPr lang="en-US" dirty="0" smtClean="0"/>
              <a:t>Chaotic affect</a:t>
            </a:r>
          </a:p>
          <a:p>
            <a:r>
              <a:rPr lang="en-US" dirty="0" smtClean="0"/>
              <a:t>Poorly defined sense of self</a:t>
            </a:r>
          </a:p>
          <a:p>
            <a:r>
              <a:rPr lang="en-US" dirty="0" smtClean="0"/>
              <a:t>Para-suicidal behaviors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u="sng" dirty="0" smtClean="0"/>
              <a:t>Complex PTSD</a:t>
            </a:r>
          </a:p>
          <a:p>
            <a:r>
              <a:rPr lang="en-US" dirty="0" smtClean="0"/>
              <a:t>Withdrawal from relationships</a:t>
            </a:r>
          </a:p>
          <a:p>
            <a:r>
              <a:rPr lang="en-US" dirty="0" smtClean="0"/>
              <a:t>Rage/ hyper-reactive affect</a:t>
            </a:r>
          </a:p>
          <a:p>
            <a:r>
              <a:rPr lang="en-US" dirty="0" smtClean="0"/>
              <a:t>Defended sense of self</a:t>
            </a:r>
          </a:p>
          <a:p>
            <a:r>
              <a:rPr lang="en-US" dirty="0" smtClean="0"/>
              <a:t>Distorted survival strategies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54786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45049E74-1777-4B43-9887-D9CA6F5620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4211" y="1086678"/>
            <a:ext cx="4937655" cy="4678018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en-US" u="sng" dirty="0"/>
              <a:t>Case FOR C-PTSD</a:t>
            </a:r>
          </a:p>
          <a:p>
            <a:pPr algn="ctr"/>
            <a:r>
              <a:rPr lang="en-US" dirty="0"/>
              <a:t>Studies suggest symptoms different enough</a:t>
            </a:r>
          </a:p>
          <a:p>
            <a:r>
              <a:rPr lang="en-US" dirty="0"/>
              <a:t>Provides focus on sustained developmental trauma-different etiology </a:t>
            </a:r>
          </a:p>
          <a:p>
            <a:r>
              <a:rPr lang="en-US" dirty="0"/>
              <a:t>25% of BPD report no </a:t>
            </a:r>
            <a:r>
              <a:rPr lang="en-US" dirty="0" smtClean="0"/>
              <a:t>trauma history</a:t>
            </a:r>
            <a:endParaRPr lang="en-US" dirty="0"/>
          </a:p>
          <a:p>
            <a:r>
              <a:rPr lang="en-US" dirty="0"/>
              <a:t>ICD II</a:t>
            </a:r>
          </a:p>
          <a:p>
            <a:r>
              <a:rPr lang="en-US" dirty="0"/>
              <a:t>Treatment focus-affect regulation, self-esteem, anger-management, less on self-harm</a:t>
            </a:r>
          </a:p>
          <a:p>
            <a:pPr algn="ctr"/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algn="ctr"/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3C4BB26B-4604-4F72-AB79-C3D1038F11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08133" y="1163782"/>
            <a:ext cx="4934479" cy="4600913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en-US" u="sng" dirty="0"/>
              <a:t>Case AGAINST C-PTSD</a:t>
            </a:r>
          </a:p>
          <a:p>
            <a:r>
              <a:rPr lang="en-US" dirty="0"/>
              <a:t>Some studies suggest etiology not different enough</a:t>
            </a:r>
          </a:p>
          <a:p>
            <a:r>
              <a:rPr lang="en-US" dirty="0" smtClean="0"/>
              <a:t>Conversation f</a:t>
            </a:r>
            <a:r>
              <a:rPr lang="en-US" dirty="0" smtClean="0"/>
              <a:t>ocused on </a:t>
            </a:r>
            <a:r>
              <a:rPr lang="en-US" dirty="0"/>
              <a:t>etiology not </a:t>
            </a:r>
            <a:r>
              <a:rPr lang="en-US" dirty="0" smtClean="0"/>
              <a:t>symptoms</a:t>
            </a:r>
          </a:p>
          <a:p>
            <a:r>
              <a:rPr lang="en-US" dirty="0" smtClean="0"/>
              <a:t>75% of people with BPD do have trauma history</a:t>
            </a:r>
            <a:endParaRPr lang="en-US" dirty="0"/>
          </a:p>
          <a:p>
            <a:r>
              <a:rPr lang="en-US" dirty="0"/>
              <a:t>Studied and revisited in DSM 4 and 5</a:t>
            </a:r>
          </a:p>
          <a:p>
            <a:r>
              <a:rPr lang="en-US" dirty="0"/>
              <a:t>Symptom severity spectrum</a:t>
            </a:r>
          </a:p>
          <a:p>
            <a:r>
              <a:rPr lang="en-US" dirty="0"/>
              <a:t>Directs treatment setting and approach</a:t>
            </a:r>
          </a:p>
          <a:p>
            <a:r>
              <a:rPr lang="en-US" dirty="0"/>
              <a:t>Lots of treatment overlap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58691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xmlns="" id="{35530CF3-514A-4D9A-88E5-A1EFDB0A85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Tailoring Treatment at </a:t>
            </a:r>
            <a:r>
              <a:rPr lang="en-US" dirty="0" err="1"/>
              <a:t>Womanspace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26CC15BD-248F-4105-BEB3-3B5AE38518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Managing angry outbursts</a:t>
            </a:r>
          </a:p>
          <a:p>
            <a:r>
              <a:rPr lang="en-US" dirty="0"/>
              <a:t>Staff training on trauma-informed care</a:t>
            </a:r>
          </a:p>
          <a:p>
            <a:r>
              <a:rPr lang="en-US" dirty="0"/>
              <a:t>Choice-based programming and interventions</a:t>
            </a:r>
          </a:p>
          <a:p>
            <a:r>
              <a:rPr lang="en-US" dirty="0"/>
              <a:t>Focus on self-worth</a:t>
            </a:r>
          </a:p>
          <a:p>
            <a:r>
              <a:rPr lang="en-US" dirty="0"/>
              <a:t>Skill development, especially through DBT and Seeking Safety</a:t>
            </a:r>
          </a:p>
          <a:p>
            <a:r>
              <a:rPr lang="en-US" dirty="0"/>
              <a:t>Interpersonal focus, use of </a:t>
            </a:r>
            <a:r>
              <a:rPr lang="en-US" dirty="0" smtClean="0"/>
              <a:t>SCT</a:t>
            </a:r>
          </a:p>
          <a:p>
            <a:r>
              <a:rPr lang="en-US" dirty="0" smtClean="0"/>
              <a:t>Case-consultations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26657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5BDAC63-C8DB-49EC-9337-171578A4B1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09DB7D4-1C5D-4B3A-A165-46F0816D1E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Understanding substance use patterns (numbing vs. boredom)</a:t>
            </a:r>
          </a:p>
          <a:p>
            <a:r>
              <a:rPr lang="en-US" dirty="0"/>
              <a:t>Understanding of Therapeutic Community</a:t>
            </a:r>
          </a:p>
          <a:p>
            <a:r>
              <a:rPr lang="en-US" dirty="0"/>
              <a:t>Community integration</a:t>
            </a:r>
          </a:p>
          <a:p>
            <a:r>
              <a:rPr lang="en-US" dirty="0"/>
              <a:t>Lifestyle health and wellness</a:t>
            </a:r>
          </a:p>
          <a:p>
            <a:r>
              <a:rPr lang="en-US" dirty="0"/>
              <a:t>Smoking </a:t>
            </a:r>
            <a:r>
              <a:rPr lang="en-US" dirty="0" smtClean="0"/>
              <a:t>cessation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41345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13751EC-5994-498F-89BB-211FF8008F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Back to Diagnosis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4EF2D84-C63C-4269-BBBB-C0ABAF53D6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History: 1980, DSM 3</a:t>
            </a:r>
          </a:p>
          <a:p>
            <a:r>
              <a:rPr lang="en-US" dirty="0" smtClean="0"/>
              <a:t>2013: DSM 5, </a:t>
            </a:r>
            <a:r>
              <a:rPr lang="en-US" dirty="0" err="1" smtClean="0"/>
              <a:t>RDoC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07806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77C9ED0-B34C-4438-A503-E8983F723E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WOMANSPACE </a:t>
            </a:r>
            <a:r>
              <a:rPr lang="en-US" dirty="0" err="1"/>
              <a:t>pHILADELPHIA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60511F4-DFFF-42B1-A479-94341E7E6B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	</a:t>
            </a:r>
            <a:r>
              <a:rPr lang="en-US" sz="2400" dirty="0"/>
              <a:t>Long term drug and alcohol treatment for homeless     women</a:t>
            </a:r>
          </a:p>
          <a:p>
            <a:pPr lvl="1"/>
            <a:r>
              <a:rPr lang="en-US" sz="2000" dirty="0"/>
              <a:t>Journey of Hope</a:t>
            </a:r>
          </a:p>
          <a:p>
            <a:pPr lvl="1"/>
            <a:r>
              <a:rPr lang="en-US" sz="2000" dirty="0"/>
              <a:t>PABHH Division</a:t>
            </a:r>
          </a:p>
        </p:txBody>
      </p:sp>
    </p:spTree>
    <p:extLst>
      <p:ext uri="{BB962C8B-B14F-4D97-AF65-F5344CB8AC3E}">
        <p14:creationId xmlns:p14="http://schemas.microsoft.com/office/powerpoint/2010/main" val="38978755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F12E8C0-18F2-4125-93AC-868C8F3DC8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5035826"/>
            <a:ext cx="8534400" cy="958573"/>
          </a:xfrm>
        </p:spPr>
        <p:txBody>
          <a:bodyPr/>
          <a:lstStyle/>
          <a:p>
            <a:pPr algn="ctr"/>
            <a:r>
              <a:rPr lang="en-US" dirty="0"/>
              <a:t>Good News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F3066FF-0BDC-49B8-B1F6-709F8A6FF5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Understanding of impact of sustained </a:t>
            </a:r>
            <a:r>
              <a:rPr lang="en-US" dirty="0" smtClean="0"/>
              <a:t>trauma on individuals</a:t>
            </a:r>
            <a:endParaRPr lang="en-US" dirty="0"/>
          </a:p>
          <a:p>
            <a:r>
              <a:rPr lang="en-US" dirty="0"/>
              <a:t>We can impact prevalence (all 3 diagnosis) through public health preventive </a:t>
            </a:r>
            <a:r>
              <a:rPr lang="en-US" dirty="0" smtClean="0"/>
              <a:t>measures</a:t>
            </a:r>
          </a:p>
          <a:p>
            <a:r>
              <a:rPr lang="en-US" dirty="0" smtClean="0"/>
              <a:t>City focus on social determinants of mental health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59292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Good News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84211" y="985652"/>
            <a:ext cx="4937655" cy="389510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1800" u="sng" dirty="0" smtClean="0"/>
              <a:t>Social Determinants of Mental Health</a:t>
            </a:r>
          </a:p>
          <a:p>
            <a:r>
              <a:rPr lang="en-US" sz="1800" dirty="0" smtClean="0"/>
              <a:t>Social Exclusion and Discrimination</a:t>
            </a:r>
          </a:p>
          <a:p>
            <a:r>
              <a:rPr lang="en-US" sz="1800" dirty="0" smtClean="0"/>
              <a:t>Adverse Early </a:t>
            </a:r>
            <a:r>
              <a:rPr lang="en-US" sz="1800" dirty="0"/>
              <a:t>L</a:t>
            </a:r>
            <a:r>
              <a:rPr lang="en-US" sz="1800" dirty="0" smtClean="0"/>
              <a:t>ife </a:t>
            </a:r>
            <a:r>
              <a:rPr lang="en-US" sz="1800" dirty="0"/>
              <a:t>E</a:t>
            </a:r>
            <a:r>
              <a:rPr lang="en-US" sz="1800" dirty="0" smtClean="0"/>
              <a:t>xperiences</a:t>
            </a:r>
          </a:p>
          <a:p>
            <a:r>
              <a:rPr lang="en-US" sz="1800" dirty="0" smtClean="0"/>
              <a:t>Poor Education</a:t>
            </a:r>
          </a:p>
          <a:p>
            <a:r>
              <a:rPr lang="en-US" sz="1800" dirty="0" smtClean="0"/>
              <a:t>Unemployment/ Underemployment</a:t>
            </a:r>
          </a:p>
          <a:p>
            <a:r>
              <a:rPr lang="en-US" sz="1800" dirty="0" smtClean="0"/>
              <a:t>Job insecurity</a:t>
            </a:r>
          </a:p>
          <a:p>
            <a:r>
              <a:rPr lang="en-US" sz="1800" dirty="0" smtClean="0"/>
              <a:t>Income inequality</a:t>
            </a:r>
          </a:p>
          <a:p>
            <a:r>
              <a:rPr lang="en-US" sz="1800" dirty="0" smtClean="0"/>
              <a:t>Poverty</a:t>
            </a:r>
          </a:p>
          <a:p>
            <a:r>
              <a:rPr lang="en-US" sz="1800" dirty="0" smtClean="0"/>
              <a:t>Neighborhood Deprivation</a:t>
            </a:r>
          </a:p>
          <a:p>
            <a:r>
              <a:rPr lang="en-US" sz="1800" dirty="0" smtClean="0"/>
              <a:t>Food Insecurity</a:t>
            </a:r>
          </a:p>
          <a:p>
            <a:r>
              <a:rPr lang="en-US" sz="1800" dirty="0" smtClean="0"/>
              <a:t>Poor Housing/ Housing Instability</a:t>
            </a:r>
          </a:p>
          <a:p>
            <a:r>
              <a:rPr lang="en-US" sz="1800" dirty="0" smtClean="0"/>
              <a:t>Adverse Features of the Built Environment</a:t>
            </a:r>
          </a:p>
          <a:p>
            <a:r>
              <a:rPr lang="en-US" sz="1800" dirty="0" smtClean="0"/>
              <a:t>Poor Access to Mental Health Care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5808133" y="581891"/>
            <a:ext cx="4934479" cy="351509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u="sng" dirty="0" smtClean="0"/>
              <a:t>Research Domain Criteria </a:t>
            </a:r>
          </a:p>
          <a:p>
            <a:r>
              <a:rPr lang="en-US" dirty="0" smtClean="0"/>
              <a:t>Negative Valence Systems</a:t>
            </a:r>
          </a:p>
          <a:p>
            <a:r>
              <a:rPr lang="en-US" dirty="0" smtClean="0"/>
              <a:t>Positive Valance Systems</a:t>
            </a:r>
          </a:p>
          <a:p>
            <a:r>
              <a:rPr lang="en-US" dirty="0" smtClean="0"/>
              <a:t>Cognitive Systems</a:t>
            </a:r>
          </a:p>
          <a:p>
            <a:r>
              <a:rPr lang="en-US" dirty="0" smtClean="0"/>
              <a:t>Social Processes</a:t>
            </a:r>
          </a:p>
          <a:p>
            <a:r>
              <a:rPr lang="en-US" dirty="0" smtClean="0"/>
              <a:t>Arousal and Regulatory Systems</a:t>
            </a:r>
          </a:p>
          <a:p>
            <a:pPr marL="0" indent="0">
              <a:buNone/>
            </a:pPr>
            <a:endParaRPr lang="en-US" dirty="0" smtClean="0"/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8444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6BEC14E-49AF-4790-A7C9-5E0A7C17E8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Womanspace</a:t>
            </a:r>
            <a:r>
              <a:rPr lang="en-US" dirty="0"/>
              <a:t> admission criteria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6132A81-B442-4265-997C-FD7CE2F9C6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3c Level of Care </a:t>
            </a:r>
          </a:p>
          <a:p>
            <a:r>
              <a:rPr lang="en-US" dirty="0"/>
              <a:t>Chronic Homelessness</a:t>
            </a:r>
          </a:p>
          <a:p>
            <a:r>
              <a:rPr lang="en-US" dirty="0"/>
              <a:t>Mental Health Conditions</a:t>
            </a:r>
          </a:p>
        </p:txBody>
      </p:sp>
    </p:spTree>
    <p:extLst>
      <p:ext uri="{BB962C8B-B14F-4D97-AF65-F5344CB8AC3E}">
        <p14:creationId xmlns:p14="http://schemas.microsoft.com/office/powerpoint/2010/main" val="37175547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6054612-0EB7-4843-9A72-60A8F9C535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Womanspace</a:t>
            </a:r>
            <a:r>
              <a:rPr lang="en-US" dirty="0"/>
              <a:t> treatment ingredients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84EDE9D-AFB4-403A-BE0B-B8C81B635C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Therapeutic Community </a:t>
            </a:r>
          </a:p>
          <a:p>
            <a:r>
              <a:rPr lang="en-US" dirty="0" smtClean="0"/>
              <a:t>Group </a:t>
            </a:r>
            <a:r>
              <a:rPr lang="en-US" dirty="0"/>
              <a:t>Treatment</a:t>
            </a:r>
          </a:p>
          <a:p>
            <a:r>
              <a:rPr lang="en-US" dirty="0"/>
              <a:t>Evidence Based Practices</a:t>
            </a:r>
          </a:p>
          <a:p>
            <a:r>
              <a:rPr lang="en-US" dirty="0"/>
              <a:t>Member Empowerment</a:t>
            </a:r>
          </a:p>
          <a:p>
            <a:r>
              <a:rPr lang="en-US" dirty="0"/>
              <a:t>Milieu Treatment</a:t>
            </a:r>
          </a:p>
          <a:p>
            <a:r>
              <a:rPr lang="en-US" dirty="0"/>
              <a:t>Life Skill Development/ Habilitation</a:t>
            </a:r>
          </a:p>
          <a:p>
            <a:r>
              <a:rPr lang="en-US" dirty="0"/>
              <a:t>Healthcare Navigation</a:t>
            </a:r>
          </a:p>
          <a:p>
            <a:r>
              <a:rPr lang="en-US" dirty="0"/>
              <a:t>Psychiatric Consultation</a:t>
            </a:r>
          </a:p>
        </p:txBody>
      </p:sp>
    </p:spTree>
    <p:extLst>
      <p:ext uri="{BB962C8B-B14F-4D97-AF65-F5344CB8AC3E}">
        <p14:creationId xmlns:p14="http://schemas.microsoft.com/office/powerpoint/2010/main" val="23390129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15238FF-5190-4A8E-A340-915BD8609F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5181600"/>
            <a:ext cx="8534400" cy="1364974"/>
          </a:xfrm>
        </p:spPr>
        <p:txBody>
          <a:bodyPr/>
          <a:lstStyle/>
          <a:p>
            <a:pPr algn="ctr"/>
            <a:r>
              <a:rPr lang="en-US" dirty="0"/>
              <a:t>Challenges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DA1A401-8ABE-4B71-8D03-06F02744F3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685800"/>
            <a:ext cx="8534400" cy="4694583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Adjusting to a unique setting</a:t>
            </a:r>
          </a:p>
          <a:p>
            <a:r>
              <a:rPr lang="en-US" dirty="0"/>
              <a:t>Housing enticement/distraction</a:t>
            </a:r>
          </a:p>
          <a:p>
            <a:r>
              <a:rPr lang="en-US" dirty="0"/>
              <a:t>Triggered and reactive to anger and rage</a:t>
            </a:r>
          </a:p>
          <a:p>
            <a:r>
              <a:rPr lang="en-US" dirty="0"/>
              <a:t>Quick to </a:t>
            </a:r>
            <a:r>
              <a:rPr lang="en-US" dirty="0" smtClean="0"/>
              <a:t>withdrawal/isolate</a:t>
            </a:r>
            <a:endParaRPr lang="en-US" dirty="0"/>
          </a:p>
          <a:p>
            <a:r>
              <a:rPr lang="en-US" dirty="0"/>
              <a:t>Adjustment from homelessness survival strategies</a:t>
            </a:r>
          </a:p>
          <a:p>
            <a:r>
              <a:rPr lang="en-US" dirty="0"/>
              <a:t>Early trauma history</a:t>
            </a:r>
          </a:p>
          <a:p>
            <a:r>
              <a:rPr lang="en-US" dirty="0"/>
              <a:t>Family estrangement</a:t>
            </a:r>
          </a:p>
          <a:p>
            <a:r>
              <a:rPr lang="en-US" dirty="0"/>
              <a:t>Substance use</a:t>
            </a:r>
          </a:p>
          <a:p>
            <a:r>
              <a:rPr lang="en-US" dirty="0"/>
              <a:t>Poor self-image/ disassociation from body</a:t>
            </a:r>
          </a:p>
          <a:p>
            <a:r>
              <a:rPr lang="en-US" dirty="0"/>
              <a:t>Trouble managing interpersonal differences</a:t>
            </a:r>
          </a:p>
          <a:p>
            <a:r>
              <a:rPr lang="en-US" dirty="0"/>
              <a:t>Mistrust </a:t>
            </a:r>
          </a:p>
          <a:p>
            <a:r>
              <a:rPr lang="en-US" dirty="0"/>
              <a:t>Expectations from past psychiatric diagnosis and medications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21950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D685497-8840-4E89-9D74-7B4DF0181B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Psychiatric care at </a:t>
            </a:r>
            <a:r>
              <a:rPr lang="en-US" dirty="0" err="1"/>
              <a:t>Womanspace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D93B32F-9F18-490C-88EE-202F567279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DDAP requirements- seen within a week</a:t>
            </a:r>
          </a:p>
          <a:p>
            <a:r>
              <a:rPr lang="en-US" dirty="0"/>
              <a:t>Continuity of medication</a:t>
            </a:r>
          </a:p>
          <a:p>
            <a:r>
              <a:rPr lang="en-US" dirty="0"/>
              <a:t>Projections from residents about the role of a psychiatrist </a:t>
            </a:r>
          </a:p>
          <a:p>
            <a:r>
              <a:rPr lang="en-US" dirty="0"/>
              <a:t>Expectations of </a:t>
            </a:r>
            <a:r>
              <a:rPr lang="en-US" dirty="0" smtClean="0"/>
              <a:t>diagnosis</a:t>
            </a:r>
            <a:endParaRPr lang="en-US" dirty="0"/>
          </a:p>
          <a:p>
            <a:r>
              <a:rPr lang="en-US" dirty="0"/>
              <a:t>Expectations of symptom relief</a:t>
            </a:r>
          </a:p>
        </p:txBody>
      </p:sp>
    </p:spTree>
    <p:extLst>
      <p:ext uri="{BB962C8B-B14F-4D97-AF65-F5344CB8AC3E}">
        <p14:creationId xmlns:p14="http://schemas.microsoft.com/office/powerpoint/2010/main" val="41534256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044BAEB-55B8-47A4-9329-F0DDB63802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Diagnosis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70B1FA4-991D-4C6A-8B7A-988ECF361F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PROCESS of determining which disease, syndrome or condition explains a person’s signs and symptoms</a:t>
            </a:r>
          </a:p>
          <a:p>
            <a:r>
              <a:rPr lang="en-US" dirty="0"/>
              <a:t>INFORMATION comes from history, physical and diagnostic tests</a:t>
            </a:r>
          </a:p>
          <a:p>
            <a:r>
              <a:rPr lang="en-US" dirty="0"/>
              <a:t>PURPOSE: find a common language, direct treatment, and inform prognosis</a:t>
            </a:r>
          </a:p>
        </p:txBody>
      </p:sp>
    </p:spTree>
    <p:extLst>
      <p:ext uri="{BB962C8B-B14F-4D97-AF65-F5344CB8AC3E}">
        <p14:creationId xmlns:p14="http://schemas.microsoft.com/office/powerpoint/2010/main" val="42944600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33807FF5-9DB1-422E-B6C9-6C935A83D7A9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738987848"/>
              </p:ext>
            </p:extLst>
          </p:nvPr>
        </p:nvGraphicFramePr>
        <p:xfrm>
          <a:off x="998806" y="984737"/>
          <a:ext cx="9228406" cy="48955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210606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A56B9EB-FDFC-454A-B7A4-7D069F417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BIPOLAR DISORDER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87244F8-8414-4F8F-A252-B0F11437E2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Not part of this conversation</a:t>
            </a:r>
          </a:p>
          <a:p>
            <a:r>
              <a:rPr lang="en-US" dirty="0"/>
              <a:t>Over-diagnosed</a:t>
            </a:r>
          </a:p>
          <a:p>
            <a:r>
              <a:rPr lang="en-US" dirty="0"/>
              <a:t>DSM IV R- Rapid Cycling </a:t>
            </a:r>
          </a:p>
          <a:p>
            <a:r>
              <a:rPr lang="en-US" dirty="0"/>
              <a:t>Ultra-rapid cycling not a diagnosis</a:t>
            </a:r>
          </a:p>
          <a:p>
            <a:r>
              <a:rPr lang="en-US" dirty="0"/>
              <a:t>Focus on change in activity and </a:t>
            </a:r>
            <a:r>
              <a:rPr lang="en-US" dirty="0" smtClean="0"/>
              <a:t>mood</a:t>
            </a:r>
          </a:p>
          <a:p>
            <a:r>
              <a:rPr lang="en-US" dirty="0" smtClean="0"/>
              <a:t>Asymptomatic between episodes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83692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1016</TotalTime>
  <Words>660</Words>
  <Application>Microsoft Office PowerPoint</Application>
  <PresentationFormat>Custom</PresentationFormat>
  <Paragraphs>154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Slice</vt:lpstr>
      <vt:lpstr>Understanding complex PTSD</vt:lpstr>
      <vt:lpstr>WOMANSPACE pHILADELPHIA</vt:lpstr>
      <vt:lpstr>Womanspace admission criteria</vt:lpstr>
      <vt:lpstr>Womanspace treatment ingredients </vt:lpstr>
      <vt:lpstr>Challenges</vt:lpstr>
      <vt:lpstr>Psychiatric care at Womanspace</vt:lpstr>
      <vt:lpstr>Diagnosis</vt:lpstr>
      <vt:lpstr>PowerPoint Presentation</vt:lpstr>
      <vt:lpstr>BIPOLAR DISORDER</vt:lpstr>
      <vt:lpstr>PTSD</vt:lpstr>
      <vt:lpstr>PowerPoint Presentation</vt:lpstr>
      <vt:lpstr>Borderline Personality Disorder</vt:lpstr>
      <vt:lpstr>Complex ptsd</vt:lpstr>
      <vt:lpstr>PTSD versus Complex PTSD</vt:lpstr>
      <vt:lpstr>BPD versus Complex PTSD</vt:lpstr>
      <vt:lpstr>PowerPoint Presentation</vt:lpstr>
      <vt:lpstr>Tailoring Treatment at Womanspace</vt:lpstr>
      <vt:lpstr>Next Steps</vt:lpstr>
      <vt:lpstr>Back to Diagnosis</vt:lpstr>
      <vt:lpstr>Good News</vt:lpstr>
      <vt:lpstr>Good News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Jennifer Collier</dc:creator>
  <cp:lastModifiedBy>Jennifer Collier</cp:lastModifiedBy>
  <cp:revision>26</cp:revision>
  <cp:lastPrinted>2017-11-29T19:11:28Z</cp:lastPrinted>
  <dcterms:created xsi:type="dcterms:W3CDTF">2017-11-28T12:57:16Z</dcterms:created>
  <dcterms:modified xsi:type="dcterms:W3CDTF">2017-11-29T19:50:44Z</dcterms:modified>
</cp:coreProperties>
</file>