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7" r:id="rId2"/>
    <p:sldId id="258" r:id="rId3"/>
    <p:sldId id="298" r:id="rId4"/>
    <p:sldId id="296" r:id="rId5"/>
    <p:sldId id="297" r:id="rId6"/>
    <p:sldId id="295" r:id="rId7"/>
    <p:sldId id="267" r:id="rId8"/>
    <p:sldId id="299" r:id="rId9"/>
    <p:sldId id="301" r:id="rId10"/>
    <p:sldId id="302" r:id="rId11"/>
    <p:sldId id="300" r:id="rId12"/>
    <p:sldId id="303" r:id="rId13"/>
    <p:sldId id="304" r:id="rId14"/>
    <p:sldId id="305" r:id="rId15"/>
    <p:sldId id="306" r:id="rId16"/>
    <p:sldId id="307" r:id="rId17"/>
    <p:sldId id="309" r:id="rId18"/>
    <p:sldId id="308" r:id="rId19"/>
    <p:sldId id="272" r:id="rId20"/>
    <p:sldId id="293" r:id="rId21"/>
    <p:sldId id="281" r:id="rId22"/>
    <p:sldId id="280" r:id="rId23"/>
    <p:sldId id="282" r:id="rId24"/>
    <p:sldId id="289" r:id="rId25"/>
    <p:sldId id="288" r:id="rId26"/>
    <p:sldId id="290" r:id="rId27"/>
    <p:sldId id="294" r:id="rId28"/>
    <p:sldId id="287" r:id="rId29"/>
    <p:sldId id="278" r:id="rId30"/>
    <p:sldId id="273" r:id="rId31"/>
    <p:sldId id="271" r:id="rId32"/>
    <p:sldId id="284" r:id="rId33"/>
    <p:sldId id="259" r:id="rId34"/>
    <p:sldId id="269" r:id="rId35"/>
    <p:sldId id="27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EC94D-F6D5-44A9-A2D0-EAF1571CED0A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0A94E-1478-4D97-A325-261F790DB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68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0A94E-1478-4D97-A325-261F790DB2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79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average workday is when</a:t>
            </a:r>
            <a:r>
              <a:rPr lang="en-US" baseline="0" dirty="0" smtClean="0"/>
              <a:t> the mission is done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0A94E-1478-4D97-A325-261F790DB21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21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7700" y="609600"/>
            <a:ext cx="4229100" cy="29718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7700" y="4038600"/>
            <a:ext cx="4191000" cy="190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2CCC28-D11D-4C7E-B817-459FB51BF65B}" type="datetime1">
              <a:rPr lang="en-US"/>
              <a:pPr/>
              <a:t>11/29/2017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046CC2-E817-4FD1-84F6-FC4B87A634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97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596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4C63F7-3F7C-476D-B515-AB363B394B4A}" type="datetime1">
              <a:rPr lang="en-US"/>
              <a:pPr/>
              <a:t>11/29/2017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7BCFE-BA00-4B56-A1C4-5C646981D6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4399"/>
            <a:ext cx="5486400" cy="38131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31D04A-70E0-4DD8-A5EA-BF153BCD92D2}" type="datetime1">
              <a:rPr lang="en-US"/>
              <a:pPr/>
              <a:t>11/29/2017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70102-84D0-4D47-8C0C-03C50D13DA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12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DDB02D-66FA-4459-86F4-D7256EADE599}" type="datetime1">
              <a:rPr lang="en-US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87AA0-4439-4E40-BD34-C70251CFCC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61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1732D8-C230-41E2-B0FF-30C3559FC88F}" type="datetime1">
              <a:rPr lang="en-US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D93C9-4609-44F3-BFFB-2635607AAB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2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tle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33401"/>
            <a:ext cx="8458200" cy="9144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8400" y="4876800"/>
            <a:ext cx="26670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15299D00-437B-4B24-A567-DEB94906BF6C}" type="datetime1">
              <a:rPr lang="en-US"/>
              <a:pPr/>
              <a:t>11/29/2017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6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076EE3-5D5A-4D14-AFC1-098D2D52EC9C}" type="datetime1">
              <a:rPr lang="en-US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3F412-54AC-4827-B852-FAC9C06938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1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lid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4419600" cy="4221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708A28-81E9-42C4-98A7-E4B543513544}" type="datetime1">
              <a:rPr lang="en-US"/>
              <a:pPr/>
              <a:t>11/29/2017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7FC90-DC61-4AED-83D5-B8B4151023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1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4C9A3F-8530-4910-A983-AD8144D21D51}" type="datetime1">
              <a:rPr lang="en-US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98F7D-FAFB-46A0-8615-7B360AE882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4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A03A89-2FCE-4D4C-9A5B-D62EB9D98F6D}" type="datetime1">
              <a:rPr lang="en-US"/>
              <a:pPr/>
              <a:t>11/29/2017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E5CCC-2634-471B-B589-715D0C10EF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B2CF41-40E9-4FF3-B817-00B30F4C80AB}" type="datetime1">
              <a:rPr lang="en-US"/>
              <a:pPr/>
              <a:t>11/29/2017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3DEA4-C853-40C2-949F-A3395BAA03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2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396F3B-6015-4D6A-9EAA-64F8C3BACEF6}" type="datetime1">
              <a:rPr lang="en-US"/>
              <a:pPr/>
              <a:t>11/29/2017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90416-06EB-4203-87C9-135775A386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44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67DBB7-E663-4037-87DA-4EC77B63BFCA}" type="datetime1">
              <a:rPr lang="en-US"/>
              <a:pPr/>
              <a:t>11/29/2017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1EF52-0679-4ADC-9C0E-9A5211F82A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9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lideMAster.psd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27238"/>
            <a:ext cx="8229600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CD5E0C9-05AC-4694-8E56-86E3BC823F52}" type="datetime1">
              <a:rPr lang="en-US" smtClean="0">
                <a:latin typeface="Arial" charset="0"/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11/29/2017</a:t>
            </a:fld>
            <a:endParaRPr lang="en-US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228600"/>
            <a:ext cx="594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0F916C5-F4D9-4AA0-AFE1-429D3904E665}" type="slidenum">
              <a:rPr lang="en-US" smtClean="0">
                <a:latin typeface="Arial" charset="0"/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166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THE TRAUMA RECOVERY EMPOWERMENT MODEL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 smtClean="0">
              <a:latin typeface="Arial" charset="0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</a:rPr>
              <a:t>AND WORKING WITH VETERANS</a:t>
            </a:r>
          </a:p>
          <a:p>
            <a:pPr algn="ctr"/>
            <a:r>
              <a:rPr lang="en-US" sz="2800" dirty="0" smtClean="0">
                <a:latin typeface="Arial" charset="0"/>
              </a:rPr>
              <a:t>Tom Wagner, MA</a:t>
            </a:r>
          </a:p>
        </p:txBody>
      </p:sp>
      <p:pic>
        <p:nvPicPr>
          <p:cNvPr id="4" name="Picture 2" descr="https://encrypted-tbn2.gstatic.com/images?q=tbn:ANd9GcRC5buwO0QttZMZD3XY8ULFwO6tfXWgd3cmzsCXCgyDXxmHRQ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4892"/>
            <a:ext cx="1221387" cy="13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03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ASSUMPTIONS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who experience repeated trauma in childhood often lack proper coping skills</a:t>
            </a:r>
          </a:p>
          <a:p>
            <a:r>
              <a:rPr lang="en-US" dirty="0" smtClean="0"/>
              <a:t>Trauma survivors bring an array of skills and strengths to the recovery process</a:t>
            </a:r>
          </a:p>
          <a:p>
            <a:r>
              <a:rPr lang="en-US" dirty="0" smtClean="0"/>
              <a:t>Dysfunctional behaviors may be legitimate coping responses to trauma</a:t>
            </a:r>
          </a:p>
          <a:p>
            <a:r>
              <a:rPr lang="en-US" dirty="0" smtClean="0"/>
              <a:t>Trauma has physical, emotional, cognitive, behavioral and spiritual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0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MTREM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Male Messages, Emotions and  Relationships</a:t>
            </a:r>
          </a:p>
          <a:p>
            <a:r>
              <a:rPr lang="en-US" dirty="0" smtClean="0"/>
              <a:t>Gaining an Understanding of Trauma</a:t>
            </a:r>
          </a:p>
          <a:p>
            <a:r>
              <a:rPr lang="en-US" dirty="0" smtClean="0"/>
              <a:t>Recovery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73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Male Messages</a:t>
            </a:r>
          </a:p>
          <a:p>
            <a:r>
              <a:rPr lang="en-US" dirty="0" smtClean="0"/>
              <a:t>Trust</a:t>
            </a:r>
          </a:p>
          <a:p>
            <a:r>
              <a:rPr lang="en-US" dirty="0" smtClean="0"/>
              <a:t>Friendship</a:t>
            </a:r>
          </a:p>
          <a:p>
            <a:r>
              <a:rPr lang="en-US" dirty="0" smtClean="0"/>
              <a:t>Anger and Behavior</a:t>
            </a:r>
          </a:p>
          <a:p>
            <a:r>
              <a:rPr lang="en-US" dirty="0" smtClean="0"/>
              <a:t>Anger and Thinking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Fear</a:t>
            </a:r>
          </a:p>
          <a:p>
            <a:r>
              <a:rPr lang="en-US" dirty="0" smtClean="0"/>
              <a:t>Hurt and Loss</a:t>
            </a:r>
          </a:p>
          <a:p>
            <a:r>
              <a:rPr lang="en-US" dirty="0" smtClean="0"/>
              <a:t>Hope</a:t>
            </a:r>
          </a:p>
          <a:p>
            <a:r>
              <a:rPr lang="en-US" dirty="0" smtClean="0"/>
              <a:t>Shame</a:t>
            </a:r>
          </a:p>
          <a:p>
            <a:r>
              <a:rPr lang="en-US" dirty="0" smtClean="0"/>
              <a:t>Sex</a:t>
            </a:r>
          </a:p>
          <a:p>
            <a:r>
              <a:rPr lang="en-US" dirty="0" smtClean="0"/>
              <a:t>Intimacy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7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Gaining an Understanding of Trauma</a:t>
            </a:r>
          </a:p>
          <a:p>
            <a:r>
              <a:rPr lang="en-US" dirty="0" smtClean="0"/>
              <a:t>What Is Emotional Abuse?</a:t>
            </a:r>
          </a:p>
          <a:p>
            <a:r>
              <a:rPr lang="en-US" dirty="0" smtClean="0"/>
              <a:t>What Is Physical Abuse</a:t>
            </a:r>
          </a:p>
          <a:p>
            <a:r>
              <a:rPr lang="en-US" dirty="0" smtClean="0"/>
              <a:t>What Is Sexual Abuse</a:t>
            </a:r>
          </a:p>
          <a:p>
            <a:r>
              <a:rPr lang="en-US" dirty="0" smtClean="0"/>
              <a:t>Abuse and Psychological/Emotional </a:t>
            </a:r>
            <a:r>
              <a:rPr lang="en-US" dirty="0" err="1" smtClean="0"/>
              <a:t>Sx</a:t>
            </a:r>
            <a:endParaRPr lang="en-US" dirty="0" smtClean="0"/>
          </a:p>
          <a:p>
            <a:r>
              <a:rPr lang="en-US" dirty="0" smtClean="0"/>
              <a:t>Trauma and Addictive or Compulsive </a:t>
            </a:r>
            <a:r>
              <a:rPr lang="en-US" dirty="0" err="1" smtClean="0"/>
              <a:t>Behs</a:t>
            </a:r>
            <a:endParaRPr lang="en-US" dirty="0" smtClean="0"/>
          </a:p>
          <a:p>
            <a:r>
              <a:rPr lang="en-US" dirty="0" smtClean="0"/>
              <a:t>Abuse and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37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Revenge, Acceptance and Forgiveness</a:t>
            </a:r>
          </a:p>
          <a:p>
            <a:r>
              <a:rPr lang="en-US" dirty="0" smtClean="0"/>
              <a:t>Negotiating Family Relationships</a:t>
            </a:r>
          </a:p>
          <a:p>
            <a:r>
              <a:rPr lang="en-US" dirty="0" smtClean="0"/>
              <a:t>Communication Skills</a:t>
            </a:r>
          </a:p>
          <a:p>
            <a:r>
              <a:rPr lang="en-US" dirty="0" smtClean="0"/>
              <a:t>Positive Problem Solving: Overcoming Self-Defeating Behaviors</a:t>
            </a:r>
          </a:p>
          <a:p>
            <a:r>
              <a:rPr lang="en-US" dirty="0" smtClean="0"/>
              <a:t>Managing Feeling Out of Control</a:t>
            </a:r>
          </a:p>
          <a:p>
            <a:r>
              <a:rPr lang="en-US" dirty="0" smtClean="0"/>
              <a:t>Realistic Goals and Empowerment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9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In</a:t>
            </a:r>
          </a:p>
          <a:p>
            <a:r>
              <a:rPr lang="en-US" dirty="0" smtClean="0"/>
              <a:t>Session Rationale</a:t>
            </a:r>
          </a:p>
          <a:p>
            <a:r>
              <a:rPr lang="en-US" dirty="0" smtClean="0"/>
              <a:t>Goals</a:t>
            </a:r>
          </a:p>
          <a:p>
            <a:r>
              <a:rPr lang="en-US" dirty="0" smtClean="0"/>
              <a:t>Questions</a:t>
            </a:r>
          </a:p>
          <a:p>
            <a:r>
              <a:rPr lang="en-US" dirty="0" smtClean="0"/>
              <a:t>Exercises</a:t>
            </a:r>
          </a:p>
          <a:p>
            <a:r>
              <a:rPr lang="en-US" dirty="0" smtClean="0"/>
              <a:t>1 hour 15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51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designed to deeply explore one’s trauma story</a:t>
            </a:r>
          </a:p>
          <a:p>
            <a:r>
              <a:rPr lang="en-US" dirty="0" smtClean="0"/>
              <a:t>Emphasis on making connections between abuse and current functioning and assisting in recovery skill building</a:t>
            </a:r>
          </a:p>
          <a:p>
            <a:r>
              <a:rPr lang="en-US" dirty="0" smtClean="0"/>
              <a:t>One’s report of trauma is drawn into the group context</a:t>
            </a:r>
          </a:p>
        </p:txBody>
      </p:sp>
    </p:spTree>
    <p:extLst>
      <p:ext uri="{BB962C8B-B14F-4D97-AF65-F5344CB8AC3E}">
        <p14:creationId xmlns:p14="http://schemas.microsoft.com/office/powerpoint/2010/main" val="9643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VET-TREM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Modified version of original TREM</a:t>
            </a:r>
          </a:p>
          <a:p>
            <a:r>
              <a:rPr lang="en-US" dirty="0" smtClean="0"/>
              <a:t>Worked with Community Connections to develop the model</a:t>
            </a:r>
          </a:p>
          <a:p>
            <a:r>
              <a:rPr lang="en-US" dirty="0" smtClean="0"/>
              <a:t>Integrates various aspects of Military Culture</a:t>
            </a:r>
          </a:p>
          <a:p>
            <a:r>
              <a:rPr lang="en-US" dirty="0" smtClean="0"/>
              <a:t>Peer to peer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18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“I, …., Do Solemnly Swear That I Will Protect and Defend …”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E:\Flag and V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890" y="2667000"/>
            <a:ext cx="399938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47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 smtClean="0">
              <a:latin typeface="Arial" charset="0"/>
            </a:endParaRP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</a:p>
          <a:p>
            <a:r>
              <a:rPr lang="en-US" dirty="0" smtClean="0"/>
              <a:t>What </a:t>
            </a:r>
            <a:r>
              <a:rPr lang="en-US" smtClean="0"/>
              <a:t>Is Trauma?</a:t>
            </a:r>
            <a:endParaRPr lang="en-US" dirty="0" smtClean="0"/>
          </a:p>
          <a:p>
            <a:r>
              <a:rPr lang="en-US" dirty="0" smtClean="0"/>
              <a:t>Trauma Recovery Empowerment Model</a:t>
            </a:r>
          </a:p>
          <a:p>
            <a:r>
              <a:rPr lang="en-US" dirty="0" smtClean="0"/>
              <a:t>Veteran </a:t>
            </a:r>
            <a:r>
              <a:rPr lang="en-US" dirty="0" smtClean="0"/>
              <a:t>Culture</a:t>
            </a:r>
            <a:endParaRPr lang="en-US" dirty="0" smtClean="0"/>
          </a:p>
          <a:p>
            <a:r>
              <a:rPr lang="en-US" dirty="0" smtClean="0"/>
              <a:t>Questions</a:t>
            </a:r>
          </a:p>
          <a:p>
            <a:endParaRPr lang="en-US" dirty="0" smtClean="0"/>
          </a:p>
          <a:p>
            <a:endParaRPr lang="en-US" dirty="0" smtClean="0">
              <a:latin typeface="Arial" charset="0"/>
            </a:endParaRPr>
          </a:p>
        </p:txBody>
      </p:sp>
      <p:pic>
        <p:nvPicPr>
          <p:cNvPr id="6" name="Picture 2" descr="https://encrypted-tbn2.gstatic.com/images?q=tbn:ANd9GcRC5buwO0QttZMZD3XY8ULFwO6tfXWgd3cmzsCXCgyDXxmHRQ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06655"/>
            <a:ext cx="1221387" cy="13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41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1" b="656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INDOCTRINATION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4978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Tenets of Military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Duty, Honor, Country</a:t>
            </a:r>
          </a:p>
          <a:p>
            <a:r>
              <a:rPr lang="en-US" dirty="0" smtClean="0"/>
              <a:t>Discipline</a:t>
            </a:r>
          </a:p>
          <a:p>
            <a:r>
              <a:rPr lang="en-US" dirty="0" smtClean="0"/>
              <a:t>Professional Ethos</a:t>
            </a:r>
          </a:p>
          <a:p>
            <a:r>
              <a:rPr lang="en-US" dirty="0" smtClean="0"/>
              <a:t>Ceremony and Etiquette</a:t>
            </a:r>
          </a:p>
          <a:p>
            <a:r>
              <a:rPr lang="en-US" dirty="0" smtClean="0"/>
              <a:t>Cohesion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Cultural Comparison</a:t>
            </a:r>
            <a:br>
              <a:rPr lang="en-US" dirty="0" smtClean="0"/>
            </a:br>
            <a:r>
              <a:rPr lang="en-US" dirty="0" smtClean="0"/>
              <a:t>Civilian vs. Military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221162"/>
          </a:xfrm>
        </p:spPr>
        <p:txBody>
          <a:bodyPr numCol="2"/>
          <a:lstStyle/>
          <a:p>
            <a:pPr marL="0" indent="0">
              <a:buNone/>
            </a:pPr>
            <a:r>
              <a:rPr lang="en-US" u="sng" dirty="0" smtClean="0"/>
              <a:t>Civilian</a:t>
            </a:r>
            <a:r>
              <a:rPr lang="en-US" dirty="0" smtClean="0"/>
              <a:t>	</a:t>
            </a:r>
          </a:p>
          <a:p>
            <a:r>
              <a:rPr lang="en-US" dirty="0" smtClean="0"/>
              <a:t>Uniqueness</a:t>
            </a:r>
          </a:p>
          <a:p>
            <a:r>
              <a:rPr lang="en-US" dirty="0" smtClean="0"/>
              <a:t>Individuality</a:t>
            </a:r>
          </a:p>
          <a:p>
            <a:r>
              <a:rPr lang="en-US" dirty="0" smtClean="0"/>
              <a:t>Choices</a:t>
            </a:r>
          </a:p>
          <a:p>
            <a:r>
              <a:rPr lang="en-US" dirty="0" smtClean="0"/>
              <a:t>Relaxation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Military</a:t>
            </a:r>
          </a:p>
          <a:p>
            <a:r>
              <a:rPr lang="en-US" dirty="0" smtClean="0"/>
              <a:t>Uniformity</a:t>
            </a:r>
          </a:p>
          <a:p>
            <a:r>
              <a:rPr lang="en-US" dirty="0" smtClean="0"/>
              <a:t>Anonymity</a:t>
            </a:r>
          </a:p>
          <a:p>
            <a:r>
              <a:rPr lang="en-US" dirty="0" smtClean="0"/>
              <a:t>Orders</a:t>
            </a:r>
          </a:p>
          <a:p>
            <a:r>
              <a:rPr lang="en-US" dirty="0" smtClean="0"/>
              <a:t>Boredom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39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Cultural Comparison</a:t>
            </a:r>
            <a:br>
              <a:rPr lang="en-US" dirty="0" smtClean="0"/>
            </a:br>
            <a:r>
              <a:rPr lang="en-US" dirty="0"/>
              <a:t>Civilian vs. </a:t>
            </a:r>
            <a:r>
              <a:rPr lang="en-US" dirty="0" smtClean="0"/>
              <a:t>Military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221162"/>
          </a:xfrm>
        </p:spPr>
        <p:txBody>
          <a:bodyPr numCol="2"/>
          <a:lstStyle/>
          <a:p>
            <a:pPr marL="0" indent="0">
              <a:buNone/>
            </a:pPr>
            <a:r>
              <a:rPr lang="en-US" u="sng" dirty="0" smtClean="0"/>
              <a:t>Civilian</a:t>
            </a:r>
          </a:p>
          <a:p>
            <a:r>
              <a:rPr lang="en-US" dirty="0" smtClean="0"/>
              <a:t>Luxury</a:t>
            </a:r>
          </a:p>
          <a:p>
            <a:r>
              <a:rPr lang="en-US" dirty="0" smtClean="0"/>
              <a:t>Disorder</a:t>
            </a:r>
          </a:p>
          <a:p>
            <a:r>
              <a:rPr lang="en-US" dirty="0" smtClean="0"/>
              <a:t>Emotionality</a:t>
            </a:r>
          </a:p>
          <a:p>
            <a:r>
              <a:rPr lang="en-US" dirty="0" smtClean="0"/>
              <a:t>Togetherness	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Military</a:t>
            </a:r>
          </a:p>
          <a:p>
            <a:r>
              <a:rPr lang="en-US" dirty="0" smtClean="0"/>
              <a:t>Hard Work</a:t>
            </a:r>
          </a:p>
          <a:p>
            <a:r>
              <a:rPr lang="en-US" dirty="0" smtClean="0"/>
              <a:t>Chain of Command</a:t>
            </a:r>
          </a:p>
          <a:p>
            <a:r>
              <a:rPr lang="en-US" dirty="0" smtClean="0"/>
              <a:t>Stoicism</a:t>
            </a:r>
          </a:p>
          <a:p>
            <a:r>
              <a:rPr lang="en-US" dirty="0" smtClean="0"/>
              <a:t>Team Work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Average Workday Is When The Mission </a:t>
            </a:r>
            <a:r>
              <a:rPr lang="en-US" sz="2800" smtClean="0"/>
              <a:t>Is Complete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 descr="E:\Crabwal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31374"/>
            <a:ext cx="5898830" cy="352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49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953000"/>
            <a:ext cx="6172199" cy="1524000"/>
          </a:xfrm>
        </p:spPr>
        <p:txBody>
          <a:bodyPr/>
          <a:lstStyle/>
          <a:p>
            <a:r>
              <a:rPr lang="en-US" sz="2400" dirty="0" smtClean="0"/>
              <a:t>The Very Skills That Are Taught To Follow In Combat Are The Skills That Are A Risk At Home</a:t>
            </a:r>
            <a:endParaRPr lang="en-US" sz="2400" dirty="0"/>
          </a:p>
        </p:txBody>
      </p:sp>
      <p:pic>
        <p:nvPicPr>
          <p:cNvPr id="5122" name="Picture 2" descr="E:\Ch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4267200" cy="299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64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" r="516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 smtClean="0"/>
              <a:t>Military Members Share Common Life Experiences That The General Population Does Not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793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0" b="352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“SUCK IT UP AND DRIVE ON!!!”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400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05000"/>
            <a:ext cx="7772400" cy="3863975"/>
          </a:xfrm>
        </p:spPr>
        <p:txBody>
          <a:bodyPr/>
          <a:lstStyle/>
          <a:p>
            <a:r>
              <a:rPr lang="en-US" sz="3200" dirty="0" smtClean="0"/>
              <a:t>65% - Fear of being perceived as weak</a:t>
            </a:r>
            <a:br>
              <a:rPr lang="en-US" sz="3200" dirty="0" smtClean="0"/>
            </a:br>
            <a:r>
              <a:rPr lang="en-US" sz="3200" dirty="0" smtClean="0"/>
              <a:t>63% - Fear that leadership will treat them differently</a:t>
            </a:r>
            <a:br>
              <a:rPr lang="en-US" sz="3200" dirty="0" smtClean="0"/>
            </a:br>
            <a:r>
              <a:rPr lang="en-US" sz="3200" dirty="0" smtClean="0"/>
              <a:t>59% - fear others will have less confidence in them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762001"/>
            <a:ext cx="7772400" cy="1066799"/>
          </a:xfrm>
        </p:spPr>
        <p:txBody>
          <a:bodyPr/>
          <a:lstStyle/>
          <a:p>
            <a:r>
              <a:rPr lang="en-US" sz="4400" dirty="0" smtClean="0"/>
              <a:t>Barriers To Seeking Treatment</a:t>
            </a:r>
          </a:p>
        </p:txBody>
      </p:sp>
    </p:spTree>
    <p:extLst>
      <p:ext uri="{BB962C8B-B14F-4D97-AF65-F5344CB8AC3E}">
        <p14:creationId xmlns:p14="http://schemas.microsoft.com/office/powerpoint/2010/main" val="72730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12% of U.S. Population Are Veterans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E:\Vet Deb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4100" y="1895475"/>
            <a:ext cx="536144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95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000214"/>
              </p:ext>
            </p:extLst>
          </p:nvPr>
        </p:nvGraphicFramePr>
        <p:xfrm>
          <a:off x="2209800" y="838200"/>
          <a:ext cx="4008437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Acrobat Document" r:id="rId3" imgW="5829300" imgH="7543800" progId="AcroExch.Document.DC">
                  <p:embed/>
                </p:oleObj>
              </mc:Choice>
              <mc:Fallback>
                <p:oleObj name="Acrobat Document" r:id="rId3" imgW="5829300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9800" y="838200"/>
                        <a:ext cx="4008437" cy="563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511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30% Of Treatment At The V.A. Is For PTSD</a:t>
            </a:r>
            <a:br>
              <a:rPr lang="en-US" sz="2400" dirty="0" smtClean="0"/>
            </a:br>
            <a:r>
              <a:rPr lang="en-US" sz="2400" dirty="0" smtClean="0"/>
              <a:t>Estimated 20% Of The Veteran Population Suffers From PTSD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E:\Looking 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00311"/>
            <a:ext cx="5927193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Suicide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22 Veterans Commit Suicide Every Day</a:t>
            </a:r>
          </a:p>
          <a:p>
            <a:r>
              <a:rPr lang="en-US" dirty="0" smtClean="0"/>
              <a:t>That’s 1 Every 65 Minutes</a:t>
            </a:r>
          </a:p>
          <a:p>
            <a:r>
              <a:rPr lang="en-US" dirty="0" smtClean="0"/>
              <a:t>In 2012 There Were 349 Active Duty Suicides</a:t>
            </a:r>
            <a:endParaRPr lang="en-US" dirty="0"/>
          </a:p>
        </p:txBody>
      </p:sp>
      <p:pic>
        <p:nvPicPr>
          <p:cNvPr id="2050" name="Picture 2" descr="E:\Depressed V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4801"/>
            <a:ext cx="2743199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2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Leave No One Behind</a:t>
            </a:r>
            <a:endParaRPr lang="en-US" sz="40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E:\Their Sacraf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52574"/>
            <a:ext cx="3962400" cy="311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15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Overview</a:t>
            </a:r>
            <a:endParaRPr lang="en-US" dirty="0" smtClean="0">
              <a:latin typeface="Arial" charset="0"/>
            </a:endParaRP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Began in 2009</a:t>
            </a:r>
          </a:p>
          <a:p>
            <a:pPr lvl="1"/>
            <a:r>
              <a:rPr lang="en-US" sz="2400" dirty="0" smtClean="0"/>
              <a:t>Goal was to aid in the reintegration of </a:t>
            </a:r>
            <a:r>
              <a:rPr lang="en-US" sz="2400" dirty="0"/>
              <a:t>Iraq and Afghanistan War </a:t>
            </a:r>
            <a:r>
              <a:rPr lang="en-US" sz="2400" dirty="0" smtClean="0"/>
              <a:t>veterans’ transition back into civilian life.</a:t>
            </a:r>
          </a:p>
          <a:p>
            <a:pPr lvl="1"/>
            <a:r>
              <a:rPr lang="en-US" sz="2400" dirty="0" smtClean="0"/>
              <a:t>Based on a Peer to Peer Approach:</a:t>
            </a:r>
          </a:p>
          <a:p>
            <a:pPr lvl="2"/>
            <a:r>
              <a:rPr lang="en-US" dirty="0" smtClean="0"/>
              <a:t>Veterans helping Veterans</a:t>
            </a:r>
          </a:p>
          <a:p>
            <a:pPr lvl="1"/>
            <a:r>
              <a:rPr lang="en-US" sz="2400" dirty="0" smtClean="0"/>
              <a:t>Utilizes a trauma-recovery psycho-educational </a:t>
            </a:r>
            <a:r>
              <a:rPr lang="en-US" sz="2400" dirty="0"/>
              <a:t>group support model </a:t>
            </a:r>
            <a:r>
              <a:rPr lang="en-US" sz="2400" dirty="0" smtClean="0"/>
              <a:t>with modifications for </a:t>
            </a:r>
            <a:r>
              <a:rPr lang="en-US" sz="2400" dirty="0"/>
              <a:t>combat veterans</a:t>
            </a:r>
            <a:r>
              <a:rPr lang="en-US" dirty="0"/>
              <a:t>. </a:t>
            </a:r>
            <a:endParaRPr lang="en-US" dirty="0" smtClean="0"/>
          </a:p>
          <a:p>
            <a:endParaRPr lang="en-US" dirty="0" smtClean="0">
              <a:latin typeface="Arial" charset="0"/>
            </a:endParaRPr>
          </a:p>
        </p:txBody>
      </p:sp>
      <p:pic>
        <p:nvPicPr>
          <p:cNvPr id="4" name="Picture 2" descr="https://encrypted-tbn2.gstatic.com/images?q=tbn:ANd9GcRC5buwO0QttZMZD3XY8ULFwO6tfXWgd3cmzsCXCgyDXxmHRQ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06655"/>
            <a:ext cx="1221387" cy="13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72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people saying?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sz="2400" dirty="0" smtClean="0"/>
              <a:t>I </a:t>
            </a:r>
            <a:r>
              <a:rPr lang="en-US" sz="2400" dirty="0"/>
              <a:t>Feel Like I Have a Future, </a:t>
            </a:r>
            <a:r>
              <a:rPr lang="en-US" sz="2400" dirty="0" smtClean="0"/>
              <a:t>Again” </a:t>
            </a:r>
          </a:p>
          <a:p>
            <a:pPr marL="914400" lvl="2" indent="0">
              <a:buNone/>
            </a:pPr>
            <a:r>
              <a:rPr lang="en-US" sz="1600" dirty="0" smtClean="0"/>
              <a:t>- </a:t>
            </a:r>
            <a:r>
              <a:rPr lang="en-US" sz="1600" dirty="0"/>
              <a:t>An Iraq veteran talking about his struggle, and how Healing Ajax  has helped him. </a:t>
            </a:r>
            <a:endParaRPr lang="en-US" sz="16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“As a Veteran, Healing Ajax has helped me with needs that were hidden from me, needs that were masked or cloaked. These needs were met among a group of soldiers who were traumatized just like me. We became trauma educated, learning an approach to trauma, empowerment and trauma recovery.”</a:t>
            </a:r>
            <a:endParaRPr lang="en-US" sz="2400" dirty="0"/>
          </a:p>
        </p:txBody>
      </p:sp>
      <p:pic>
        <p:nvPicPr>
          <p:cNvPr id="4" name="Picture 2" descr="https://encrypted-tbn2.gstatic.com/images?q=tbn:ANd9GcRC5buwO0QttZMZD3XY8ULFwO6tfXWgd3cmzsCXCgyDXxmHRQ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06655"/>
            <a:ext cx="1221387" cy="13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01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Keep In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8"/>
            <a:ext cx="8229600" cy="4449762"/>
          </a:xfrm>
        </p:spPr>
        <p:txBody>
          <a:bodyPr/>
          <a:lstStyle/>
          <a:p>
            <a:r>
              <a:rPr lang="en-US" dirty="0" smtClean="0"/>
              <a:t>Be culturally competent</a:t>
            </a:r>
          </a:p>
          <a:p>
            <a:r>
              <a:rPr lang="en-US" dirty="0" smtClean="0"/>
              <a:t>Never Say “You’re Lucky”</a:t>
            </a:r>
          </a:p>
          <a:p>
            <a:r>
              <a:rPr lang="en-US" dirty="0" smtClean="0"/>
              <a:t>Know or have access to someone that understands military culture</a:t>
            </a:r>
          </a:p>
          <a:p>
            <a:r>
              <a:rPr lang="en-US" dirty="0" smtClean="0"/>
              <a:t>Before you ask be sure you are prepared to listen</a:t>
            </a:r>
          </a:p>
          <a:p>
            <a:r>
              <a:rPr lang="en-US" dirty="0" smtClean="0"/>
              <a:t>Don’t speak the jargon unless you know it</a:t>
            </a:r>
          </a:p>
          <a:p>
            <a:r>
              <a:rPr lang="en-US" dirty="0" smtClean="0"/>
              <a:t>Be ready for trust factor to take time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344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Direct personal experience of an event that involves an actual or perceived threat of death or injury</a:t>
            </a:r>
          </a:p>
          <a:p>
            <a:pPr marL="0" indent="0">
              <a:buNone/>
            </a:pPr>
            <a:r>
              <a:rPr lang="en-US" sz="3600" dirty="0" smtClean="0"/>
              <a:t>A sudden shock to the system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2774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violence</a:t>
            </a:r>
          </a:p>
          <a:p>
            <a:r>
              <a:rPr lang="en-US" dirty="0" smtClean="0"/>
              <a:t>Psychological maltreatment</a:t>
            </a:r>
          </a:p>
          <a:p>
            <a:r>
              <a:rPr lang="en-US" dirty="0" smtClean="0"/>
              <a:t>Witnessing violence</a:t>
            </a:r>
          </a:p>
          <a:p>
            <a:r>
              <a:rPr lang="en-US" dirty="0" smtClean="0"/>
              <a:t>Neglect</a:t>
            </a:r>
          </a:p>
          <a:p>
            <a:r>
              <a:rPr lang="en-US" dirty="0" smtClean="0"/>
              <a:t>Sudden loss</a:t>
            </a:r>
          </a:p>
          <a:p>
            <a:r>
              <a:rPr lang="en-US" dirty="0" smtClean="0"/>
              <a:t>Manmade and natural disasters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8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Trauma, MH issues, D&amp;A use and homelessness are tied in a recurring cycle</a:t>
            </a:r>
          </a:p>
          <a:p>
            <a:r>
              <a:rPr lang="en-US" dirty="0" smtClean="0"/>
              <a:t>Exposure to violence and abuse is often not identified as significant</a:t>
            </a:r>
          </a:p>
          <a:p>
            <a:r>
              <a:rPr lang="en-US" dirty="0" smtClean="0"/>
              <a:t>Violence not seen as impacting other life problems</a:t>
            </a:r>
          </a:p>
          <a:p>
            <a:r>
              <a:rPr lang="en-US" dirty="0" smtClean="0"/>
              <a:t>Under reported and under recognized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98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 Informed Approach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u="sng" dirty="0"/>
              <a:t>Safety</a:t>
            </a:r>
            <a:r>
              <a:rPr lang="en-US" sz="2800" dirty="0"/>
              <a:t>: Ensuring physical and emotional safety</a:t>
            </a:r>
          </a:p>
          <a:p>
            <a:r>
              <a:rPr lang="en-US" sz="2800" u="sng" dirty="0"/>
              <a:t>Trustworthiness</a:t>
            </a:r>
            <a:r>
              <a:rPr lang="en-US" sz="2800" dirty="0"/>
              <a:t>: Maximizing trustworthiness, making tasks clear, and maintaining appropriate boundaries</a:t>
            </a:r>
          </a:p>
          <a:p>
            <a:r>
              <a:rPr lang="en-US" sz="2800" u="sng" dirty="0"/>
              <a:t>Choice</a:t>
            </a:r>
            <a:r>
              <a:rPr lang="en-US" sz="2800" dirty="0"/>
              <a:t>: Prioritizing consumer choice and control</a:t>
            </a:r>
          </a:p>
          <a:p>
            <a:r>
              <a:rPr lang="en-US" sz="2800" u="sng" dirty="0"/>
              <a:t>Collaboration</a:t>
            </a:r>
            <a:r>
              <a:rPr lang="en-US" sz="2800" dirty="0"/>
              <a:t>: Maximizing collaboration and sharing of power with consumers</a:t>
            </a:r>
          </a:p>
          <a:p>
            <a:r>
              <a:rPr lang="en-US" sz="2800" u="sng" dirty="0"/>
              <a:t>Empowerment</a:t>
            </a:r>
            <a:r>
              <a:rPr lang="en-US" sz="2800" dirty="0"/>
              <a:t>: Prioritizing consumer empowerment and skill-building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s://encrypted-tbn2.gstatic.com/images?q=tbn:ANd9GcRC5buwO0QttZMZD3XY8ULFwO6tfXWgd3cmzsCXCgyDXxmHRQ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06655"/>
            <a:ext cx="1221387" cy="13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0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by Community Connections in Washington, DC</a:t>
            </a:r>
          </a:p>
          <a:p>
            <a:r>
              <a:rPr lang="en-US" dirty="0" smtClean="0"/>
              <a:t>First designed to work with female abuse survivors</a:t>
            </a:r>
          </a:p>
          <a:p>
            <a:r>
              <a:rPr lang="en-US" dirty="0" smtClean="0"/>
              <a:t>Modified to work with a variety of populations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96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individuals find it difficult to label and describe emotions</a:t>
            </a:r>
          </a:p>
          <a:p>
            <a:r>
              <a:rPr lang="en-US" dirty="0" smtClean="0"/>
              <a:t>Disconnection dilemma</a:t>
            </a:r>
          </a:p>
          <a:p>
            <a:r>
              <a:rPr lang="en-US" dirty="0" smtClean="0"/>
              <a:t>All or nothing responses</a:t>
            </a:r>
          </a:p>
          <a:p>
            <a:r>
              <a:rPr lang="en-US" dirty="0" smtClean="0"/>
              <a:t>Trauma severs connections with one’s family, one’s community and one’s self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770</Words>
  <Application>Microsoft Office PowerPoint</Application>
  <PresentationFormat>On-screen Show (4:3)</PresentationFormat>
  <Paragraphs>162</Paragraphs>
  <Slides>35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1_Office Theme</vt:lpstr>
      <vt:lpstr>Acrobat Document</vt:lpstr>
      <vt:lpstr>THE TRAUMA RECOVERY EMPOWERMENT MODEL </vt:lpstr>
      <vt:lpstr>Agenda</vt:lpstr>
      <vt:lpstr>PowerPoint Presentation</vt:lpstr>
      <vt:lpstr>DEFINITION</vt:lpstr>
      <vt:lpstr>TYPES</vt:lpstr>
      <vt:lpstr>TRAUMA</vt:lpstr>
      <vt:lpstr>Trauma Informed Approach </vt:lpstr>
      <vt:lpstr>TREM</vt:lpstr>
      <vt:lpstr>ASSUMPTIONS</vt:lpstr>
      <vt:lpstr>ASSUMPTIONS CONT.</vt:lpstr>
      <vt:lpstr>MTREM</vt:lpstr>
      <vt:lpstr>PART 1</vt:lpstr>
      <vt:lpstr>PART 1</vt:lpstr>
      <vt:lpstr>PART 2</vt:lpstr>
      <vt:lpstr>PART 3</vt:lpstr>
      <vt:lpstr>STRUCTURE</vt:lpstr>
      <vt:lpstr>CONCEPT</vt:lpstr>
      <vt:lpstr>VET-TREM</vt:lpstr>
      <vt:lpstr>“I, …., Do Solemnly Swear That I Will Protect and Defend …”</vt:lpstr>
      <vt:lpstr>PowerPoint Presentation</vt:lpstr>
      <vt:lpstr>Basic Tenets of Military Culture</vt:lpstr>
      <vt:lpstr>Cultural Comparison Civilian vs. Military</vt:lpstr>
      <vt:lpstr>Cultural Comparison Civilian vs. Military (cont.)</vt:lpstr>
      <vt:lpstr>The Average Workday Is When The Mission Is Complete</vt:lpstr>
      <vt:lpstr>PowerPoint Presentation</vt:lpstr>
      <vt:lpstr>PowerPoint Presentation</vt:lpstr>
      <vt:lpstr>PowerPoint Presentation</vt:lpstr>
      <vt:lpstr>65% - Fear of being perceived as weak 63% - Fear that leadership will treat them differently 59% - fear others will have less confidence in them</vt:lpstr>
      <vt:lpstr>12% of U.S. Population Are Veterans</vt:lpstr>
      <vt:lpstr>30% Of Treatment At The V.A. Is For PTSD Estimated 20% Of The Veteran Population Suffers From PTSD </vt:lpstr>
      <vt:lpstr> Suicide Rates</vt:lpstr>
      <vt:lpstr>Leave No One Behind</vt:lpstr>
      <vt:lpstr>Program Overview</vt:lpstr>
      <vt:lpstr>What are people saying?</vt:lpstr>
      <vt:lpstr>Things To Keep In Mind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Sensenig</dc:creator>
  <cp:lastModifiedBy>James McPhail</cp:lastModifiedBy>
  <cp:revision>56</cp:revision>
  <dcterms:created xsi:type="dcterms:W3CDTF">2012-11-08T14:37:47Z</dcterms:created>
  <dcterms:modified xsi:type="dcterms:W3CDTF">2017-11-29T19:03:50Z</dcterms:modified>
</cp:coreProperties>
</file>